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08" r:id="rId3"/>
    <p:sldId id="311" r:id="rId4"/>
    <p:sldId id="310" r:id="rId5"/>
    <p:sldId id="312" r:id="rId6"/>
    <p:sldId id="313" r:id="rId7"/>
  </p:sldIdLst>
  <p:sldSz cx="9144000" cy="6858000" type="screen4x3"/>
  <p:notesSz cx="6858000" cy="9144000"/>
  <p:custDataLst>
    <p:tags r:id="rId9"/>
  </p:custData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86380" autoAdjust="0"/>
  </p:normalViewPr>
  <p:slideViewPr>
    <p:cSldViewPr>
      <p:cViewPr>
        <p:scale>
          <a:sx n="70" d="100"/>
          <a:sy n="70" d="100"/>
        </p:scale>
        <p:origin x="-82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B92A6DD-54BB-4D63-A3B3-C2F12C01B329}" type="datetimeFigureOut">
              <a:rPr lang="es-ES"/>
              <a:pPr>
                <a:defRPr/>
              </a:pPr>
              <a:t>29/01/2009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AEDE368-6ED7-483E-ABCB-C1C784C3A9D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204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C66A9A-8A1E-4D39-9B61-EAE4D1E5A637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204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C66A9A-8A1E-4D39-9B61-EAE4D1E5A637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204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C66A9A-8A1E-4D39-9B61-EAE4D1E5A637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204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C66A9A-8A1E-4D39-9B61-EAE4D1E5A637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D4F13-FAA4-4A81-B2BA-BA760823F902}" type="datetimeFigureOut">
              <a:rPr lang="es-ES"/>
              <a:pPr>
                <a:defRPr/>
              </a:pPr>
              <a:t>29/01/2009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DEFE2-B904-4F05-99EF-F7E5D762AA3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9C6B5-27C0-4F74-BC7F-BED50D484DD8}" type="datetimeFigureOut">
              <a:rPr lang="es-ES"/>
              <a:pPr>
                <a:defRPr/>
              </a:pPr>
              <a:t>29/01/2009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D585E-DEB8-4123-95FA-A0A74A89B07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4D49F-EA72-4E36-8A8C-ADA0E0B69228}" type="datetimeFigureOut">
              <a:rPr lang="es-ES"/>
              <a:pPr>
                <a:defRPr/>
              </a:pPr>
              <a:t>29/01/2009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E7951-61BB-42CE-B2B8-770776F9AE0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DF7A6-F5A3-4D3E-9A64-7F7B1F1F6C07}" type="datetimeFigureOut">
              <a:rPr lang="es-ES"/>
              <a:pPr>
                <a:defRPr/>
              </a:pPr>
              <a:t>29/01/2009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102A7-D950-4C46-AAF9-0579F5FCCD1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EFC2C-EA18-44C0-A941-290C56B8ACCB}" type="datetimeFigureOut">
              <a:rPr lang="es-ES"/>
              <a:pPr>
                <a:defRPr/>
              </a:pPr>
              <a:t>29/01/2009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28D53-B8CD-4EB3-894A-7114AB68F4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229B4-A7BA-466B-87C3-ABECB65B763B}" type="datetimeFigureOut">
              <a:rPr lang="es-ES"/>
              <a:pPr>
                <a:defRPr/>
              </a:pPr>
              <a:t>29/01/2009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2AD53-996F-4D07-BAEC-58CBED9D1DA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D118F-7DAA-4FF9-A5C1-78254D84BEBA}" type="datetimeFigureOut">
              <a:rPr lang="es-ES"/>
              <a:pPr>
                <a:defRPr/>
              </a:pPr>
              <a:t>29/01/2009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BEE24-2D05-457C-97AC-FE73E01807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9E7D1-F77D-4DAF-97A4-9F2CB060D7A6}" type="datetimeFigureOut">
              <a:rPr lang="es-ES"/>
              <a:pPr>
                <a:defRPr/>
              </a:pPr>
              <a:t>29/01/2009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9A60C-415F-4D50-8392-154ECE18089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006A5-A089-4740-8520-2D27426ED9C2}" type="datetimeFigureOut">
              <a:rPr lang="es-ES"/>
              <a:pPr>
                <a:defRPr/>
              </a:pPr>
              <a:t>29/01/2009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6A51D-9398-41CF-898B-7FE75139E4F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F26CB-A0AD-4D14-84AC-C483E1619A0B}" type="datetimeFigureOut">
              <a:rPr lang="es-ES"/>
              <a:pPr>
                <a:defRPr/>
              </a:pPr>
              <a:t>29/01/2009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BB569-6EF2-4AAE-880F-5C24D5100B0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ADAC9-30AA-4636-9A73-821F99FD4B34}" type="datetimeFigureOut">
              <a:rPr lang="es-ES"/>
              <a:pPr>
                <a:defRPr/>
              </a:pPr>
              <a:t>29/01/2009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BFF32-B113-4CFB-8ED4-3164A3C69DD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C0DD45-9465-4779-A4C9-EB9E18464FB0}" type="datetimeFigureOut">
              <a:rPr lang="es-ES"/>
              <a:pPr>
                <a:defRPr/>
              </a:pPr>
              <a:t>29/01/2009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EDA255-D528-4B5E-9BE0-3D83324D48D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png"/><Relationship Id="rId3" Type="http://schemas.openxmlformats.org/officeDocument/2006/relationships/tags" Target="../tags/tag4.xml"/><Relationship Id="rId7" Type="http://schemas.openxmlformats.org/officeDocument/2006/relationships/notesSlide" Target="../notesSlides/notesSlide1.xml"/><Relationship Id="rId12" Type="http://schemas.openxmlformats.org/officeDocument/2006/relationships/image" Target="../media/image5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tags" Target="../tags/tag6.xml"/><Relationship Id="rId10" Type="http://schemas.openxmlformats.org/officeDocument/2006/relationships/image" Target="../media/image3.jpeg"/><Relationship Id="rId4" Type="http://schemas.openxmlformats.org/officeDocument/2006/relationships/tags" Target="../tags/tag5.xml"/><Relationship Id="rId9" Type="http://schemas.openxmlformats.org/officeDocument/2006/relationships/image" Target="../media/image2.jpeg"/><Relationship Id="rId1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11.jpeg"/><Relationship Id="rId26" Type="http://schemas.openxmlformats.org/officeDocument/2006/relationships/image" Target="../media/image19.png"/><Relationship Id="rId3" Type="http://schemas.openxmlformats.org/officeDocument/2006/relationships/tags" Target="../tags/tag9.xml"/><Relationship Id="rId21" Type="http://schemas.openxmlformats.org/officeDocument/2006/relationships/image" Target="../media/image14.jpeg"/><Relationship Id="rId34" Type="http://schemas.openxmlformats.org/officeDocument/2006/relationships/image" Target="../media/image27.png"/><Relationship Id="rId7" Type="http://schemas.openxmlformats.org/officeDocument/2006/relationships/tags" Target="../tags/tag13.xml"/><Relationship Id="rId12" Type="http://schemas.openxmlformats.org/officeDocument/2006/relationships/tags" Target="../tags/tag18.xml"/><Relationship Id="rId17" Type="http://schemas.openxmlformats.org/officeDocument/2006/relationships/image" Target="../media/image10.jpeg"/><Relationship Id="rId25" Type="http://schemas.openxmlformats.org/officeDocument/2006/relationships/image" Target="../media/image18.png"/><Relationship Id="rId33" Type="http://schemas.openxmlformats.org/officeDocument/2006/relationships/image" Target="../media/image26.png"/><Relationship Id="rId2" Type="http://schemas.openxmlformats.org/officeDocument/2006/relationships/tags" Target="../tags/tag8.xml"/><Relationship Id="rId16" Type="http://schemas.openxmlformats.org/officeDocument/2006/relationships/image" Target="../media/image9.jpeg"/><Relationship Id="rId20" Type="http://schemas.openxmlformats.org/officeDocument/2006/relationships/image" Target="../media/image13.jpeg"/><Relationship Id="rId29" Type="http://schemas.openxmlformats.org/officeDocument/2006/relationships/image" Target="../media/image22.png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24" Type="http://schemas.openxmlformats.org/officeDocument/2006/relationships/image" Target="../media/image17.png"/><Relationship Id="rId32" Type="http://schemas.openxmlformats.org/officeDocument/2006/relationships/image" Target="../media/image25.png"/><Relationship Id="rId5" Type="http://schemas.openxmlformats.org/officeDocument/2006/relationships/tags" Target="../tags/tag11.xml"/><Relationship Id="rId15" Type="http://schemas.openxmlformats.org/officeDocument/2006/relationships/image" Target="../media/image8.jpeg"/><Relationship Id="rId23" Type="http://schemas.openxmlformats.org/officeDocument/2006/relationships/image" Target="../media/image16.png"/><Relationship Id="rId28" Type="http://schemas.openxmlformats.org/officeDocument/2006/relationships/image" Target="../media/image21.png"/><Relationship Id="rId10" Type="http://schemas.openxmlformats.org/officeDocument/2006/relationships/tags" Target="../tags/tag16.xml"/><Relationship Id="rId19" Type="http://schemas.openxmlformats.org/officeDocument/2006/relationships/image" Target="../media/image12.jpeg"/><Relationship Id="rId31" Type="http://schemas.openxmlformats.org/officeDocument/2006/relationships/image" Target="../media/image24.png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notesSlide" Target="../notesSlides/notesSlide2.xml"/><Relationship Id="rId22" Type="http://schemas.openxmlformats.org/officeDocument/2006/relationships/image" Target="../media/image15.jpeg"/><Relationship Id="rId27" Type="http://schemas.openxmlformats.org/officeDocument/2006/relationships/image" Target="../media/image20.png"/><Relationship Id="rId30" Type="http://schemas.openxmlformats.org/officeDocument/2006/relationships/image" Target="../media/image23.png"/><Relationship Id="rId35" Type="http://schemas.openxmlformats.org/officeDocument/2006/relationships/image" Target="../media/image2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tags" Target="../tags/tag21.xml"/><Relationship Id="rId21" Type="http://schemas.openxmlformats.org/officeDocument/2006/relationships/image" Target="../media/image38.png"/><Relationship Id="rId7" Type="http://schemas.openxmlformats.org/officeDocument/2006/relationships/tags" Target="../tags/tag25.xml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tags" Target="../tags/tag20.xml"/><Relationship Id="rId16" Type="http://schemas.openxmlformats.org/officeDocument/2006/relationships/image" Target="../media/image33.png"/><Relationship Id="rId20" Type="http://schemas.openxmlformats.org/officeDocument/2006/relationships/image" Target="../media/image37.png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notesSlide" Target="../notesSlides/notesSlide3.xml"/><Relationship Id="rId5" Type="http://schemas.openxmlformats.org/officeDocument/2006/relationships/tags" Target="../tags/tag23.xml"/><Relationship Id="rId15" Type="http://schemas.openxmlformats.org/officeDocument/2006/relationships/image" Target="../media/image32.png"/><Relationship Id="rId10" Type="http://schemas.openxmlformats.org/officeDocument/2006/relationships/slideLayout" Target="../slideLayouts/slideLayout2.xml"/><Relationship Id="rId19" Type="http://schemas.openxmlformats.org/officeDocument/2006/relationships/image" Target="../media/image36.jpeg"/><Relationship Id="rId4" Type="http://schemas.openxmlformats.org/officeDocument/2006/relationships/tags" Target="../tags/tag22.xml"/><Relationship Id="rId9" Type="http://schemas.openxmlformats.org/officeDocument/2006/relationships/tags" Target="../tags/tag27.xml"/><Relationship Id="rId14" Type="http://schemas.openxmlformats.org/officeDocument/2006/relationships/image" Target="../media/image31.png"/><Relationship Id="rId22" Type="http://schemas.openxmlformats.org/officeDocument/2006/relationships/image" Target="../media/image3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13" Type="http://schemas.openxmlformats.org/officeDocument/2006/relationships/tags" Target="../tags/tag40.xml"/><Relationship Id="rId18" Type="http://schemas.openxmlformats.org/officeDocument/2006/relationships/image" Target="../media/image41.png"/><Relationship Id="rId26" Type="http://schemas.openxmlformats.org/officeDocument/2006/relationships/image" Target="../media/image49.png"/><Relationship Id="rId3" Type="http://schemas.openxmlformats.org/officeDocument/2006/relationships/tags" Target="../tags/tag30.xml"/><Relationship Id="rId21" Type="http://schemas.openxmlformats.org/officeDocument/2006/relationships/image" Target="../media/image44.jpeg"/><Relationship Id="rId34" Type="http://schemas.openxmlformats.org/officeDocument/2006/relationships/image" Target="../media/image57.png"/><Relationship Id="rId7" Type="http://schemas.openxmlformats.org/officeDocument/2006/relationships/tags" Target="../tags/tag34.xml"/><Relationship Id="rId12" Type="http://schemas.openxmlformats.org/officeDocument/2006/relationships/tags" Target="../tags/tag39.xml"/><Relationship Id="rId17" Type="http://schemas.openxmlformats.org/officeDocument/2006/relationships/image" Target="../media/image40.jpeg"/><Relationship Id="rId25" Type="http://schemas.openxmlformats.org/officeDocument/2006/relationships/image" Target="../media/image48.png"/><Relationship Id="rId33" Type="http://schemas.openxmlformats.org/officeDocument/2006/relationships/image" Target="../media/image56.png"/><Relationship Id="rId2" Type="http://schemas.openxmlformats.org/officeDocument/2006/relationships/tags" Target="../tags/tag29.xml"/><Relationship Id="rId16" Type="http://schemas.openxmlformats.org/officeDocument/2006/relationships/notesSlide" Target="../notesSlides/notesSlide4.xml"/><Relationship Id="rId20" Type="http://schemas.openxmlformats.org/officeDocument/2006/relationships/image" Target="../media/image43.png"/><Relationship Id="rId29" Type="http://schemas.openxmlformats.org/officeDocument/2006/relationships/image" Target="../media/image52.jpeg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11" Type="http://schemas.openxmlformats.org/officeDocument/2006/relationships/tags" Target="../tags/tag38.xml"/><Relationship Id="rId24" Type="http://schemas.openxmlformats.org/officeDocument/2006/relationships/image" Target="../media/image47.png"/><Relationship Id="rId32" Type="http://schemas.openxmlformats.org/officeDocument/2006/relationships/image" Target="../media/image55.png"/><Relationship Id="rId5" Type="http://schemas.openxmlformats.org/officeDocument/2006/relationships/tags" Target="../tags/tag32.xml"/><Relationship Id="rId15" Type="http://schemas.openxmlformats.org/officeDocument/2006/relationships/slideLayout" Target="../slideLayouts/slideLayout2.xml"/><Relationship Id="rId23" Type="http://schemas.openxmlformats.org/officeDocument/2006/relationships/image" Target="../media/image46.png"/><Relationship Id="rId28" Type="http://schemas.openxmlformats.org/officeDocument/2006/relationships/image" Target="../media/image51.png"/><Relationship Id="rId10" Type="http://schemas.openxmlformats.org/officeDocument/2006/relationships/tags" Target="../tags/tag37.xml"/><Relationship Id="rId19" Type="http://schemas.openxmlformats.org/officeDocument/2006/relationships/image" Target="../media/image42.png"/><Relationship Id="rId31" Type="http://schemas.openxmlformats.org/officeDocument/2006/relationships/image" Target="../media/image54.png"/><Relationship Id="rId4" Type="http://schemas.openxmlformats.org/officeDocument/2006/relationships/tags" Target="../tags/tag31.xml"/><Relationship Id="rId9" Type="http://schemas.openxmlformats.org/officeDocument/2006/relationships/tags" Target="../tags/tag36.xml"/><Relationship Id="rId14" Type="http://schemas.openxmlformats.org/officeDocument/2006/relationships/tags" Target="../tags/tag41.xml"/><Relationship Id="rId22" Type="http://schemas.openxmlformats.org/officeDocument/2006/relationships/image" Target="../media/image45.png"/><Relationship Id="rId27" Type="http://schemas.openxmlformats.org/officeDocument/2006/relationships/image" Target="../media/image50.png"/><Relationship Id="rId30" Type="http://schemas.openxmlformats.org/officeDocument/2006/relationships/image" Target="../media/image5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26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2700338" y="5099050"/>
            <a:ext cx="6264275" cy="1512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053" name="1 Título"/>
          <p:cNvSpPr>
            <a:spLocks noGrp="1"/>
          </p:cNvSpPr>
          <p:nvPr>
            <p:ph type="ctrTitle"/>
          </p:nvPr>
        </p:nvSpPr>
        <p:spPr>
          <a:xfrm>
            <a:off x="685800" y="1812427"/>
            <a:ext cx="7772400" cy="2879725"/>
          </a:xfrm>
        </p:spPr>
        <p:txBody>
          <a:bodyPr/>
          <a:lstStyle/>
          <a:p>
            <a:r>
              <a:rPr lang="es-ES" sz="4800" smtClean="0">
                <a:latin typeface="Segoe UI Semibold" pitchFamily="34" charset="0"/>
              </a:rPr>
              <a:t>Xeometría Diferencial…</a:t>
            </a:r>
            <a:br>
              <a:rPr lang="es-ES" sz="4800" smtClean="0">
                <a:latin typeface="Segoe UI Semibold" pitchFamily="34" charset="0"/>
              </a:rPr>
            </a:br>
            <a:r>
              <a:rPr lang="es-ES" sz="4800" smtClean="0">
                <a:latin typeface="Segoe UI Semibold" pitchFamily="34" charset="0"/>
              </a:rPr>
              <a:t>que e por que?</a:t>
            </a:r>
          </a:p>
        </p:txBody>
      </p:sp>
      <p:sp>
        <p:nvSpPr>
          <p:cNvPr id="2054" name="2 Subtítulo"/>
          <p:cNvSpPr>
            <a:spLocks noGrp="1"/>
          </p:cNvSpPr>
          <p:nvPr>
            <p:ph type="subTitle" idx="1"/>
          </p:nvPr>
        </p:nvSpPr>
        <p:spPr>
          <a:xfrm>
            <a:off x="2131640" y="5019546"/>
            <a:ext cx="6400800" cy="497686"/>
          </a:xfrm>
        </p:spPr>
        <p:txBody>
          <a:bodyPr/>
          <a:lstStyle/>
          <a:p>
            <a:pPr algn="r"/>
            <a:r>
              <a:rPr lang="es-ES" sz="2800" smtClean="0">
                <a:solidFill>
                  <a:schemeClr val="tx2"/>
                </a:solidFill>
              </a:rPr>
              <a:t>Miguel Domínguez Vázquez</a:t>
            </a:r>
          </a:p>
        </p:txBody>
      </p:sp>
      <p:sp>
        <p:nvSpPr>
          <p:cNvPr id="2055" name="4 CuadroTexto"/>
          <p:cNvSpPr txBox="1">
            <a:spLocks noChangeArrowheads="1"/>
          </p:cNvSpPr>
          <p:nvPr/>
        </p:nvSpPr>
        <p:spPr bwMode="auto">
          <a:xfrm>
            <a:off x="900113" y="765175"/>
            <a:ext cx="73437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smtClean="0">
                <a:solidFill>
                  <a:schemeClr val="tx2"/>
                </a:solidFill>
                <a:latin typeface="Calibri" pitchFamily="34" charset="0"/>
              </a:rPr>
              <a:t>Mes da ciencia 2011</a:t>
            </a:r>
          </a:p>
          <a:p>
            <a:pPr algn="ctr"/>
            <a:r>
              <a:rPr lang="en-US" sz="3200" b="1" smtClean="0">
                <a:solidFill>
                  <a:schemeClr val="tx2"/>
                </a:solidFill>
                <a:latin typeface="Calibri" pitchFamily="34" charset="0"/>
              </a:rPr>
              <a:t>Seminario de novos investigadores</a:t>
            </a:r>
            <a:endParaRPr lang="es-ES" sz="32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056" name="10 CuadroTexto"/>
          <p:cNvSpPr txBox="1">
            <a:spLocks noChangeArrowheads="1"/>
          </p:cNvSpPr>
          <p:nvPr/>
        </p:nvSpPr>
        <p:spPr bwMode="auto">
          <a:xfrm>
            <a:off x="1483567" y="5517232"/>
            <a:ext cx="7048873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" sz="2800" smtClean="0">
                <a:solidFill>
                  <a:schemeClr val="tx2"/>
                </a:solidFill>
                <a:latin typeface="Calibri" pitchFamily="34" charset="0"/>
              </a:rPr>
              <a:t>Departamento de Xeometría e Topoloxía</a:t>
            </a:r>
            <a:endParaRPr lang="es-ES" sz="2800">
              <a:solidFill>
                <a:schemeClr val="tx2"/>
              </a:solidFill>
              <a:latin typeface="Calibri" pitchFamily="34" charset="0"/>
            </a:endParaRPr>
          </a:p>
          <a:p>
            <a:pPr algn="r"/>
            <a:endParaRPr lang="es-ES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0070C0"/>
              </a:gs>
              <a:gs pos="100000">
                <a:srgbClr val="002060"/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2294" name="5 CuadroTexto"/>
          <p:cNvSpPr txBox="1">
            <a:spLocks noChangeArrowheads="1"/>
          </p:cNvSpPr>
          <p:nvPr/>
        </p:nvSpPr>
        <p:spPr bwMode="auto">
          <a:xfrm>
            <a:off x="323850" y="14288"/>
            <a:ext cx="72724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600" smtClean="0">
                <a:solidFill>
                  <a:schemeClr val="bg1"/>
                </a:solidFill>
                <a:latin typeface="Calibri" pitchFamily="34" charset="0"/>
              </a:rPr>
              <a:t>Que estuda a Xeometría Diferencial?</a:t>
            </a:r>
            <a:endParaRPr lang="es-ES" sz="3600" baseline="30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692150"/>
            <a:ext cx="9144000" cy="9048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13" name="12 Imagen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3485" y="1426423"/>
            <a:ext cx="3451509" cy="179524"/>
          </a:xfrm>
          <a:prstGeom prst="rect">
            <a:avLst/>
          </a:prstGeom>
          <a:noFill/>
          <a:ln/>
          <a:effectLst/>
        </p:spPr>
      </p:pic>
      <p:pic>
        <p:nvPicPr>
          <p:cNvPr id="1026" name="Picture 2" descr="K:\Dropbox\Miguel\Acto Ciencia en Galego\Perelman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83563" y="980728"/>
            <a:ext cx="4464901" cy="2808312"/>
          </a:xfrm>
          <a:prstGeom prst="rect">
            <a:avLst/>
          </a:prstGeom>
          <a:noFill/>
        </p:spPr>
      </p:pic>
      <p:pic>
        <p:nvPicPr>
          <p:cNvPr id="1027" name="Picture 3" descr="K:\Dropbox\Miguel\Acto Ciencia en Galego\Poincar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5536" y="2852936"/>
            <a:ext cx="3328630" cy="3688060"/>
          </a:xfrm>
          <a:prstGeom prst="rect">
            <a:avLst/>
          </a:prstGeom>
          <a:noFill/>
        </p:spPr>
      </p:pic>
      <p:pic>
        <p:nvPicPr>
          <p:cNvPr id="15" name="14 Imagen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9999" y="1937041"/>
            <a:ext cx="2532719" cy="555751"/>
          </a:xfrm>
          <a:prstGeom prst="rect">
            <a:avLst/>
          </a:prstGeom>
          <a:noFill/>
          <a:ln/>
          <a:effectLst/>
        </p:spPr>
      </p:pic>
      <p:pic>
        <p:nvPicPr>
          <p:cNvPr id="16" name="15 Imagen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991029" y="4005064"/>
            <a:ext cx="3051102" cy="240267"/>
          </a:xfrm>
          <a:prstGeom prst="rect">
            <a:avLst/>
          </a:prstGeom>
          <a:noFill/>
          <a:ln/>
          <a:effectLst/>
        </p:spPr>
      </p:pic>
      <p:pic>
        <p:nvPicPr>
          <p:cNvPr id="19" name="18 Imagen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40432" y="5301207"/>
            <a:ext cx="1758381" cy="566846"/>
          </a:xfrm>
          <a:prstGeom prst="rect">
            <a:avLst/>
          </a:prstGeom>
          <a:noFill/>
          <a:ln/>
          <a:effectLst/>
        </p:spPr>
      </p:pic>
      <p:pic>
        <p:nvPicPr>
          <p:cNvPr id="14" name="13 Imagen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3486" y="1052736"/>
            <a:ext cx="1642291" cy="217234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K:\Dropbox\Miguel\Acto Ciencia en Galego\moebius.jpg"/>
          <p:cNvPicPr>
            <a:picLocks noChangeAspect="1" noChangeArrowheads="1"/>
          </p:cNvPicPr>
          <p:nvPr/>
        </p:nvPicPr>
        <p:blipFill>
          <a:blip r:embed="rId15" cstate="print"/>
          <a:srcRect r="4199"/>
          <a:stretch>
            <a:fillRect/>
          </a:stretch>
        </p:blipFill>
        <p:spPr bwMode="auto">
          <a:xfrm>
            <a:off x="5749273" y="2276872"/>
            <a:ext cx="1658335" cy="1317492"/>
          </a:xfrm>
          <a:prstGeom prst="rect">
            <a:avLst/>
          </a:prstGeom>
          <a:noFill/>
        </p:spPr>
      </p:pic>
      <p:pic>
        <p:nvPicPr>
          <p:cNvPr id="2" name="Picture 4" descr="K:\Dropbox\Miguel\Acto Ciencia en Galego\chula.jpg"/>
          <p:cNvPicPr>
            <a:picLocks noChangeAspect="1" noChangeArrowheads="1"/>
          </p:cNvPicPr>
          <p:nvPr/>
        </p:nvPicPr>
        <p:blipFill>
          <a:blip r:embed="rId16" cstate="print"/>
          <a:srcRect l="10499"/>
          <a:stretch>
            <a:fillRect/>
          </a:stretch>
        </p:blipFill>
        <p:spPr bwMode="auto">
          <a:xfrm>
            <a:off x="7357912" y="2029784"/>
            <a:ext cx="1417848" cy="1755795"/>
          </a:xfrm>
          <a:prstGeom prst="rect">
            <a:avLst/>
          </a:prstGeom>
          <a:noFill/>
        </p:spPr>
      </p:pic>
      <p:pic>
        <p:nvPicPr>
          <p:cNvPr id="2071" name="Picture 23" descr="K:\Dropbox\Miguel\Acto Ciencia en Galego\simply6.jp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764338" y="5472520"/>
            <a:ext cx="1200150" cy="1303496"/>
          </a:xfrm>
          <a:prstGeom prst="rect">
            <a:avLst/>
          </a:prstGeom>
          <a:noFill/>
        </p:spPr>
      </p:pic>
      <p:pic>
        <p:nvPicPr>
          <p:cNvPr id="75" name="Picture 18" descr="K:\Dropbox\Miguel\Acto Ciencia en Galego\simply2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443858" y="5472520"/>
            <a:ext cx="1200150" cy="1303496"/>
          </a:xfrm>
          <a:prstGeom prst="rect">
            <a:avLst/>
          </a:prstGeom>
          <a:noFill/>
        </p:spPr>
      </p:pic>
      <p:pic>
        <p:nvPicPr>
          <p:cNvPr id="76" name="Picture 19" descr="K:\Dropbox\Miguel\Acto Ciencia en Galego\simply3.jp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523978" y="5472520"/>
            <a:ext cx="1200150" cy="1303496"/>
          </a:xfrm>
          <a:prstGeom prst="rect">
            <a:avLst/>
          </a:prstGeom>
          <a:noFill/>
        </p:spPr>
      </p:pic>
      <p:pic>
        <p:nvPicPr>
          <p:cNvPr id="77" name="Picture 20" descr="K:\Dropbox\Miguel\Acto Ciencia en Galego\simply4.jpg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04098" y="5472520"/>
            <a:ext cx="1200150" cy="1303496"/>
          </a:xfrm>
          <a:prstGeom prst="rect">
            <a:avLst/>
          </a:prstGeom>
          <a:noFill/>
        </p:spPr>
      </p:pic>
      <p:pic>
        <p:nvPicPr>
          <p:cNvPr id="78" name="Picture 21" descr="K:\Dropbox\Miguel\Acto Ciencia en Galego\simply5.jpg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6684218" y="5472520"/>
            <a:ext cx="1200150" cy="1303496"/>
          </a:xfrm>
          <a:prstGeom prst="rect">
            <a:avLst/>
          </a:prstGeom>
          <a:noFill/>
        </p:spPr>
      </p:pic>
      <p:pic>
        <p:nvPicPr>
          <p:cNvPr id="2052" name="Picture 4" descr="K:\Dropbox\Miguel\Acto Ciencia en Galego\helice.jpg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3392576" y="2162331"/>
            <a:ext cx="720080" cy="1563189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0070C0"/>
              </a:gs>
              <a:gs pos="100000">
                <a:srgbClr val="002060"/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2294" name="5 CuadroTexto"/>
          <p:cNvSpPr txBox="1">
            <a:spLocks noChangeArrowheads="1"/>
          </p:cNvSpPr>
          <p:nvPr/>
        </p:nvSpPr>
        <p:spPr bwMode="auto">
          <a:xfrm>
            <a:off x="323850" y="14288"/>
            <a:ext cx="72724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600" smtClean="0">
                <a:solidFill>
                  <a:schemeClr val="bg1"/>
                </a:solidFill>
                <a:latin typeface="Calibri" pitchFamily="34" charset="0"/>
              </a:rPr>
              <a:t>Que estuda a Xeometría Diferencial?</a:t>
            </a:r>
            <a:endParaRPr lang="es-ES" sz="3600" baseline="30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692150"/>
            <a:ext cx="9144000" cy="9048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4" name="13 Elipse"/>
          <p:cNvSpPr/>
          <p:nvPr/>
        </p:nvSpPr>
        <p:spPr>
          <a:xfrm>
            <a:off x="683568" y="4841024"/>
            <a:ext cx="172152" cy="17215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1" name="20 Elipse"/>
          <p:cNvSpPr/>
          <p:nvPr/>
        </p:nvSpPr>
        <p:spPr>
          <a:xfrm>
            <a:off x="683568" y="5201064"/>
            <a:ext cx="172152" cy="17215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2" name="21 Elipse"/>
          <p:cNvSpPr/>
          <p:nvPr/>
        </p:nvSpPr>
        <p:spPr>
          <a:xfrm>
            <a:off x="683568" y="5561104"/>
            <a:ext cx="172152" cy="17215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3" name="22 Flecha derecha"/>
          <p:cNvSpPr/>
          <p:nvPr/>
        </p:nvSpPr>
        <p:spPr>
          <a:xfrm>
            <a:off x="3635896" y="4725144"/>
            <a:ext cx="136815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4" name="43 Imagen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9304" y="4005064"/>
            <a:ext cx="6586545" cy="240301"/>
          </a:xfrm>
          <a:prstGeom prst="rect">
            <a:avLst/>
          </a:prstGeom>
          <a:noFill/>
          <a:ln/>
          <a:effectLst/>
        </p:spPr>
      </p:pic>
      <p:pic>
        <p:nvPicPr>
          <p:cNvPr id="53" name="52 Imagen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042920" y="4824448"/>
            <a:ext cx="1202899" cy="184005"/>
          </a:xfrm>
          <a:prstGeom prst="rect">
            <a:avLst/>
          </a:prstGeom>
          <a:noFill/>
          <a:ln/>
          <a:effectLst/>
        </p:spPr>
      </p:pic>
      <p:pic>
        <p:nvPicPr>
          <p:cNvPr id="54" name="53 Imagen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043835" y="5184487"/>
            <a:ext cx="1107801" cy="194687"/>
          </a:xfrm>
          <a:prstGeom prst="rect">
            <a:avLst/>
          </a:prstGeom>
          <a:noFill/>
          <a:ln/>
          <a:effectLst/>
        </p:spPr>
      </p:pic>
      <p:pic>
        <p:nvPicPr>
          <p:cNvPr id="55" name="54 Imagen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043149" y="5530879"/>
            <a:ext cx="2310698" cy="205822"/>
          </a:xfrm>
          <a:prstGeom prst="rect">
            <a:avLst/>
          </a:prstGeom>
          <a:noFill/>
          <a:ln/>
          <a:effectLst/>
        </p:spPr>
      </p:pic>
      <p:pic>
        <p:nvPicPr>
          <p:cNvPr id="45" name="44 Imagen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9300" y="4437112"/>
            <a:ext cx="2949976" cy="170138"/>
          </a:xfrm>
          <a:prstGeom prst="rect">
            <a:avLst/>
          </a:prstGeom>
          <a:noFill/>
          <a:ln/>
          <a:effectLst/>
        </p:spPr>
      </p:pic>
      <p:pic>
        <p:nvPicPr>
          <p:cNvPr id="56" name="55 Imagen" descr="TP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292078" y="4797152"/>
            <a:ext cx="1988827" cy="491035"/>
          </a:xfrm>
          <a:prstGeom prst="rect">
            <a:avLst/>
          </a:prstGeom>
          <a:noFill/>
          <a:ln/>
          <a:effectLst/>
        </p:spPr>
      </p:pic>
      <p:pic>
        <p:nvPicPr>
          <p:cNvPr id="38" name="37 Imagen" descr="TP_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9071" y="980728"/>
            <a:ext cx="4851516" cy="217232"/>
          </a:xfrm>
          <a:prstGeom prst="rect">
            <a:avLst/>
          </a:prstGeom>
          <a:noFill/>
          <a:ln/>
          <a:effectLst/>
        </p:spPr>
      </p:pic>
      <p:pic>
        <p:nvPicPr>
          <p:cNvPr id="39" name="38 Imagen" descr="TP_tmp.png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3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9076" y="1340767"/>
            <a:ext cx="6093129" cy="205756"/>
          </a:xfrm>
          <a:prstGeom prst="rect">
            <a:avLst/>
          </a:prstGeom>
          <a:noFill/>
          <a:ln/>
          <a:effectLst/>
        </p:spPr>
      </p:pic>
      <p:pic>
        <p:nvPicPr>
          <p:cNvPr id="40" name="39 Imagen" descr="TP_tmp.png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3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00971" y="1921180"/>
            <a:ext cx="1403153" cy="169913"/>
          </a:xfrm>
          <a:prstGeom prst="rect">
            <a:avLst/>
          </a:prstGeom>
          <a:noFill/>
          <a:ln/>
          <a:effectLst/>
        </p:spPr>
      </p:pic>
      <p:pic>
        <p:nvPicPr>
          <p:cNvPr id="42" name="41 Imagen" descr="TP_tmp.png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3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904285" y="1921180"/>
            <a:ext cx="1419154" cy="170188"/>
          </a:xfrm>
          <a:prstGeom prst="rect">
            <a:avLst/>
          </a:prstGeom>
          <a:noFill/>
          <a:ln/>
          <a:effectLst/>
        </p:spPr>
      </p:pic>
      <p:pic>
        <p:nvPicPr>
          <p:cNvPr id="41" name="40 Imagen" descr="TP_tmp.png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204605" y="1907726"/>
            <a:ext cx="763807" cy="183423"/>
          </a:xfrm>
          <a:prstGeom prst="rect">
            <a:avLst/>
          </a:prstGeom>
          <a:noFill/>
          <a:ln/>
          <a:effectLst/>
        </p:spPr>
      </p:pic>
      <p:pic>
        <p:nvPicPr>
          <p:cNvPr id="43" name="42 Imagen" descr="TP_tmp.png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3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208999" y="1899416"/>
            <a:ext cx="1232951" cy="205491"/>
          </a:xfrm>
          <a:prstGeom prst="rect">
            <a:avLst/>
          </a:prstGeom>
          <a:noFill/>
          <a:ln/>
          <a:effectLst/>
        </p:spPr>
      </p:pic>
      <p:sp>
        <p:nvSpPr>
          <p:cNvPr id="27" name="26 Forma libre"/>
          <p:cNvSpPr/>
          <p:nvPr/>
        </p:nvSpPr>
        <p:spPr>
          <a:xfrm>
            <a:off x="800288" y="2378356"/>
            <a:ext cx="1152128" cy="1005932"/>
          </a:xfrm>
          <a:custGeom>
            <a:avLst/>
            <a:gdLst>
              <a:gd name="connsiteX0" fmla="*/ 930322 w 1640005"/>
              <a:gd name="connsiteY0" fmla="*/ 520889 h 1028130"/>
              <a:gd name="connsiteX1" fmla="*/ 1558119 w 1640005"/>
              <a:gd name="connsiteY1" fmla="*/ 711958 h 1028130"/>
              <a:gd name="connsiteX2" fmla="*/ 1421641 w 1640005"/>
              <a:gd name="connsiteY2" fmla="*/ 1012208 h 1028130"/>
              <a:gd name="connsiteX3" fmla="*/ 466298 w 1640005"/>
              <a:gd name="connsiteY3" fmla="*/ 807492 h 1028130"/>
              <a:gd name="connsiteX4" fmla="*/ 875731 w 1640005"/>
              <a:gd name="connsiteY4" fmla="*/ 84161 h 1028130"/>
              <a:gd name="connsiteX5" fmla="*/ 125104 w 1640005"/>
              <a:gd name="connsiteY5" fmla="*/ 302525 h 1028130"/>
              <a:gd name="connsiteX6" fmla="*/ 125104 w 1640005"/>
              <a:gd name="connsiteY6" fmla="*/ 1025856 h 102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40005" h="1028130">
                <a:moveTo>
                  <a:pt x="930322" y="520889"/>
                </a:moveTo>
                <a:cubicBezTo>
                  <a:pt x="1203277" y="575480"/>
                  <a:pt x="1476233" y="630072"/>
                  <a:pt x="1558119" y="711958"/>
                </a:cubicBezTo>
                <a:cubicBezTo>
                  <a:pt x="1640005" y="793844"/>
                  <a:pt x="1603611" y="996286"/>
                  <a:pt x="1421641" y="1012208"/>
                </a:cubicBezTo>
                <a:cubicBezTo>
                  <a:pt x="1239671" y="1028130"/>
                  <a:pt x="557283" y="962166"/>
                  <a:pt x="466298" y="807492"/>
                </a:cubicBezTo>
                <a:cubicBezTo>
                  <a:pt x="375313" y="652818"/>
                  <a:pt x="932597" y="168322"/>
                  <a:pt x="875731" y="84161"/>
                </a:cubicBezTo>
                <a:cubicBezTo>
                  <a:pt x="818865" y="0"/>
                  <a:pt x="250208" y="145576"/>
                  <a:pt x="125104" y="302525"/>
                </a:cubicBezTo>
                <a:cubicBezTo>
                  <a:pt x="0" y="459474"/>
                  <a:pt x="62552" y="742665"/>
                  <a:pt x="125104" y="1025856"/>
                </a:cubicBezTo>
              </a:path>
            </a:pathLst>
          </a:custGeom>
          <a:ln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Elipse"/>
          <p:cNvSpPr/>
          <p:nvPr/>
        </p:nvSpPr>
        <p:spPr>
          <a:xfrm>
            <a:off x="2312456" y="2522372"/>
            <a:ext cx="648072" cy="64589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7" name="Picture 9" descr="K:\Dropbox\Miguel\Acto Ciencia en Galego\esfera.jpg"/>
          <p:cNvPicPr>
            <a:picLocks noChangeAspect="1" noChangeArrowheads="1"/>
          </p:cNvPicPr>
          <p:nvPr/>
        </p:nvPicPr>
        <p:blipFill>
          <a:blip r:embed="rId35" cstate="print"/>
          <a:srcRect/>
          <a:stretch>
            <a:fillRect/>
          </a:stretch>
        </p:blipFill>
        <p:spPr bwMode="auto">
          <a:xfrm>
            <a:off x="4644008" y="2195278"/>
            <a:ext cx="1359936" cy="1477042"/>
          </a:xfrm>
          <a:prstGeom prst="rect">
            <a:avLst/>
          </a:prstGeom>
          <a:noFill/>
        </p:spPr>
      </p:pic>
      <p:sp>
        <p:nvSpPr>
          <p:cNvPr id="48" name="47 Flecha derecha"/>
          <p:cNvSpPr/>
          <p:nvPr/>
        </p:nvSpPr>
        <p:spPr>
          <a:xfrm>
            <a:off x="2411760" y="1854704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Flecha derecha"/>
          <p:cNvSpPr/>
          <p:nvPr/>
        </p:nvSpPr>
        <p:spPr>
          <a:xfrm>
            <a:off x="6488920" y="1827408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/>
          <p:cNvSpPr/>
          <p:nvPr/>
        </p:nvSpPr>
        <p:spPr>
          <a:xfrm>
            <a:off x="4644008" y="1728104"/>
            <a:ext cx="4104456" cy="1944216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>
            <a:off x="440248" y="1728104"/>
            <a:ext cx="4104456" cy="1944216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Flecha curvada hacia la derecha"/>
          <p:cNvSpPr/>
          <p:nvPr/>
        </p:nvSpPr>
        <p:spPr>
          <a:xfrm rot="18462248">
            <a:off x="2744167" y="5832805"/>
            <a:ext cx="484598" cy="89615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0" name="79 Rectángulo redondeado"/>
          <p:cNvSpPr/>
          <p:nvPr/>
        </p:nvSpPr>
        <p:spPr>
          <a:xfrm>
            <a:off x="3532824" y="5489936"/>
            <a:ext cx="5400600" cy="1152128"/>
          </a:xfrm>
          <a:prstGeom prst="round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22" grpId="0" animBg="1"/>
      <p:bldP spid="23" grpId="0" animBg="1"/>
      <p:bldP spid="27" grpId="0" animBg="1"/>
      <p:bldP spid="31" grpId="0" animBg="1"/>
      <p:bldP spid="48" grpId="0" animBg="1"/>
      <p:bldP spid="49" grpId="0" animBg="1"/>
      <p:bldP spid="51" grpId="0" animBg="1"/>
      <p:bldP spid="50" grpId="0" animBg="1"/>
      <p:bldP spid="79" grpId="0" animBg="1"/>
      <p:bldP spid="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0070C0"/>
              </a:gs>
              <a:gs pos="100000">
                <a:srgbClr val="002060"/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2294" name="5 CuadroTexto"/>
          <p:cNvSpPr txBox="1">
            <a:spLocks noChangeArrowheads="1"/>
          </p:cNvSpPr>
          <p:nvPr/>
        </p:nvSpPr>
        <p:spPr bwMode="auto">
          <a:xfrm>
            <a:off x="323850" y="14288"/>
            <a:ext cx="72724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600" smtClean="0">
                <a:solidFill>
                  <a:schemeClr val="bg1"/>
                </a:solidFill>
                <a:latin typeface="Calibri" pitchFamily="34" charset="0"/>
              </a:rPr>
              <a:t>Por que variedades? Por que dim &gt; 2?</a:t>
            </a:r>
            <a:endParaRPr lang="es-ES" sz="3600" baseline="30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692150"/>
            <a:ext cx="9144000" cy="9048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2" name="11 Elipse"/>
          <p:cNvSpPr/>
          <p:nvPr/>
        </p:nvSpPr>
        <p:spPr>
          <a:xfrm>
            <a:off x="453896" y="1083800"/>
            <a:ext cx="172152" cy="17215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453896" y="1560560"/>
            <a:ext cx="172152" cy="17215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1026" name="Picture 2" descr="K:\Dropbox\Miguel\Acto Ciencia en Galego\180px-Double-Pendulum.svg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11560" y="4201244"/>
            <a:ext cx="1714500" cy="2324100"/>
          </a:xfrm>
          <a:prstGeom prst="rect">
            <a:avLst/>
          </a:prstGeom>
          <a:noFill/>
        </p:spPr>
      </p:pic>
      <p:sp>
        <p:nvSpPr>
          <p:cNvPr id="25" name="24 Elipse"/>
          <p:cNvSpPr/>
          <p:nvPr/>
        </p:nvSpPr>
        <p:spPr>
          <a:xfrm>
            <a:off x="453896" y="2351808"/>
            <a:ext cx="172152" cy="17215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29" name="28 Imagen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67386" y="2345433"/>
            <a:ext cx="7615480" cy="205823"/>
          </a:xfrm>
          <a:prstGeom prst="rect">
            <a:avLst/>
          </a:prstGeom>
          <a:noFill/>
          <a:ln/>
          <a:effectLst/>
        </p:spPr>
      </p:pic>
      <p:pic>
        <p:nvPicPr>
          <p:cNvPr id="30" name="29 Imagen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67386" y="1083800"/>
            <a:ext cx="6975172" cy="205797"/>
          </a:xfrm>
          <a:prstGeom prst="rect">
            <a:avLst/>
          </a:prstGeom>
          <a:noFill/>
          <a:ln/>
          <a:effectLst/>
        </p:spPr>
      </p:pic>
      <p:pic>
        <p:nvPicPr>
          <p:cNvPr id="31" name="30 Imagen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67386" y="1560559"/>
            <a:ext cx="7593510" cy="526908"/>
          </a:xfrm>
          <a:prstGeom prst="rect">
            <a:avLst/>
          </a:prstGeom>
          <a:noFill/>
          <a:ln/>
          <a:effectLst/>
        </p:spPr>
      </p:pic>
      <p:pic>
        <p:nvPicPr>
          <p:cNvPr id="32" name="31 Imagen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67386" y="2897647"/>
            <a:ext cx="7282973" cy="205811"/>
          </a:xfrm>
          <a:prstGeom prst="rect">
            <a:avLst/>
          </a:prstGeom>
          <a:noFill/>
          <a:ln/>
          <a:effectLst/>
        </p:spPr>
      </p:pic>
      <p:sp>
        <p:nvSpPr>
          <p:cNvPr id="26" name="25 Elipse"/>
          <p:cNvSpPr/>
          <p:nvPr/>
        </p:nvSpPr>
        <p:spPr>
          <a:xfrm>
            <a:off x="453896" y="2914224"/>
            <a:ext cx="172152" cy="17215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34" name="33 Imagen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195961" y="4633290"/>
            <a:ext cx="2479716" cy="252361"/>
          </a:xfrm>
          <a:prstGeom prst="rect">
            <a:avLst/>
          </a:prstGeom>
          <a:noFill/>
          <a:ln/>
          <a:effectLst/>
        </p:spPr>
      </p:pic>
      <p:pic>
        <p:nvPicPr>
          <p:cNvPr id="35" name="34 Imagen" descr="TP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196418" y="5137348"/>
            <a:ext cx="2635226" cy="252018"/>
          </a:xfrm>
          <a:prstGeom prst="rect">
            <a:avLst/>
          </a:prstGeom>
          <a:noFill/>
          <a:ln/>
          <a:effectLst/>
        </p:spPr>
      </p:pic>
      <p:pic>
        <p:nvPicPr>
          <p:cNvPr id="1028" name="Picture 4" descr="K:\Dropbox\Miguel\Acto Ciencia en Galego\donut.jp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531720" y="3718520"/>
            <a:ext cx="3429000" cy="2590800"/>
          </a:xfrm>
          <a:prstGeom prst="rect">
            <a:avLst/>
          </a:prstGeom>
          <a:noFill/>
        </p:spPr>
      </p:pic>
      <p:sp>
        <p:nvSpPr>
          <p:cNvPr id="38" name="37 Elipse"/>
          <p:cNvSpPr/>
          <p:nvPr/>
        </p:nvSpPr>
        <p:spPr>
          <a:xfrm>
            <a:off x="6539832" y="4510608"/>
            <a:ext cx="137722" cy="13772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0" name="39 Elipse"/>
          <p:cNvSpPr/>
          <p:nvPr/>
        </p:nvSpPr>
        <p:spPr>
          <a:xfrm>
            <a:off x="7691960" y="5086672"/>
            <a:ext cx="137722" cy="13772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2" name="41 Elipse"/>
          <p:cNvSpPr/>
          <p:nvPr/>
        </p:nvSpPr>
        <p:spPr>
          <a:xfrm>
            <a:off x="6980264" y="5374704"/>
            <a:ext cx="137722" cy="13772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3" name="42 Elipse"/>
          <p:cNvSpPr/>
          <p:nvPr/>
        </p:nvSpPr>
        <p:spPr>
          <a:xfrm>
            <a:off x="8060384" y="5167064"/>
            <a:ext cx="137722" cy="13772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37" name="36 Imagen" descr="TP_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967181" y="6017895"/>
            <a:ext cx="2754253" cy="480074"/>
          </a:xfrm>
          <a:prstGeom prst="rect">
            <a:avLst/>
          </a:prstGeom>
          <a:noFill/>
          <a:ln/>
          <a:effectLst/>
        </p:spPr>
      </p:pic>
      <p:pic>
        <p:nvPicPr>
          <p:cNvPr id="36" name="35 Imagen" descr="TP_tmp.png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663744" y="3633354"/>
            <a:ext cx="1361126" cy="227770"/>
          </a:xfrm>
          <a:prstGeom prst="rect">
            <a:avLst/>
          </a:prstGeom>
          <a:noFill/>
          <a:ln/>
          <a:effectLst/>
        </p:spPr>
      </p:pic>
      <p:pic>
        <p:nvPicPr>
          <p:cNvPr id="33" name="32 Imagen" descr="TP_tmp.png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267550" y="3329695"/>
            <a:ext cx="3248800" cy="409244"/>
          </a:xfrm>
          <a:prstGeom prst="rect">
            <a:avLst/>
          </a:prstGeom>
          <a:noFill/>
          <a:ln/>
          <a:effectLst/>
        </p:spPr>
      </p:pic>
      <p:sp>
        <p:nvSpPr>
          <p:cNvPr id="53" name="52 Rectángulo redondeado"/>
          <p:cNvSpPr/>
          <p:nvPr/>
        </p:nvSpPr>
        <p:spPr>
          <a:xfrm>
            <a:off x="2051720" y="3257688"/>
            <a:ext cx="3672408" cy="576064"/>
          </a:xfrm>
          <a:prstGeom prst="round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Flecha curvada hacia la derecha"/>
          <p:cNvSpPr/>
          <p:nvPr/>
        </p:nvSpPr>
        <p:spPr>
          <a:xfrm rot="18462248">
            <a:off x="1497037" y="3157574"/>
            <a:ext cx="253609" cy="73157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56" name="55 Conector recto"/>
          <p:cNvCxnSpPr/>
          <p:nvPr/>
        </p:nvCxnSpPr>
        <p:spPr>
          <a:xfrm>
            <a:off x="1173976" y="3113672"/>
            <a:ext cx="2808312" cy="0"/>
          </a:xfrm>
          <a:prstGeom prst="line">
            <a:avLst/>
          </a:prstGeom>
          <a:ln w="412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58 Rectángulo"/>
          <p:cNvSpPr/>
          <p:nvPr/>
        </p:nvSpPr>
        <p:spPr>
          <a:xfrm>
            <a:off x="395536" y="4005064"/>
            <a:ext cx="4752528" cy="266429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Rectángulo"/>
          <p:cNvSpPr/>
          <p:nvPr/>
        </p:nvSpPr>
        <p:spPr>
          <a:xfrm>
            <a:off x="5868144" y="3429000"/>
            <a:ext cx="2952328" cy="324036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5" grpId="0" animBg="1"/>
      <p:bldP spid="26" grpId="0" animBg="1"/>
      <p:bldP spid="38" grpId="0" animBg="1"/>
      <p:bldP spid="40" grpId="0" animBg="1"/>
      <p:bldP spid="42" grpId="0" animBg="1"/>
      <p:bldP spid="43" grpId="0" animBg="1"/>
      <p:bldP spid="53" grpId="0" animBg="1"/>
      <p:bldP spid="54" grpId="0" animBg="1"/>
      <p:bldP spid="59" grpId="0" animBg="1"/>
      <p:bldP spid="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Rectángulo redondeado"/>
          <p:cNvSpPr/>
          <p:nvPr/>
        </p:nvSpPr>
        <p:spPr>
          <a:xfrm>
            <a:off x="251520" y="5602888"/>
            <a:ext cx="4392488" cy="10801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0070C0"/>
              </a:gs>
              <a:gs pos="100000">
                <a:srgbClr val="002060"/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2294" name="5 CuadroTexto"/>
          <p:cNvSpPr txBox="1">
            <a:spLocks noChangeArrowheads="1"/>
          </p:cNvSpPr>
          <p:nvPr/>
        </p:nvSpPr>
        <p:spPr bwMode="auto">
          <a:xfrm>
            <a:off x="323850" y="14288"/>
            <a:ext cx="72724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600" smtClean="0">
                <a:solidFill>
                  <a:schemeClr val="bg1"/>
                </a:solidFill>
                <a:latin typeface="Calibri" pitchFamily="34" charset="0"/>
              </a:rPr>
              <a:t>Xeometría e curvatura</a:t>
            </a:r>
            <a:endParaRPr lang="es-ES" sz="3600" baseline="30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692150"/>
            <a:ext cx="9144000" cy="9048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2" name="11 Elipse"/>
          <p:cNvSpPr/>
          <p:nvPr/>
        </p:nvSpPr>
        <p:spPr>
          <a:xfrm>
            <a:off x="440248" y="1052736"/>
            <a:ext cx="172152" cy="17215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440248" y="4275680"/>
            <a:ext cx="172152" cy="17215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3075" name="Picture 3" descr="K:\Dropbox\Miguel\Acto Ciencia en Galego\Hyperbolic fish.jp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372200" y="1134401"/>
            <a:ext cx="2464594" cy="2464594"/>
          </a:xfrm>
          <a:prstGeom prst="rect">
            <a:avLst/>
          </a:prstGeom>
          <a:noFill/>
        </p:spPr>
      </p:pic>
      <p:pic>
        <p:nvPicPr>
          <p:cNvPr id="29" name="28 Imagen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89706" y="1052736"/>
            <a:ext cx="5350752" cy="170126"/>
          </a:xfrm>
          <a:prstGeom prst="rect">
            <a:avLst/>
          </a:prstGeom>
          <a:noFill/>
          <a:ln/>
          <a:effectLst/>
        </p:spPr>
      </p:pic>
      <p:pic>
        <p:nvPicPr>
          <p:cNvPr id="34" name="33 Imagen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382661" y="2420888"/>
            <a:ext cx="664959" cy="184100"/>
          </a:xfrm>
          <a:prstGeom prst="rect">
            <a:avLst/>
          </a:prstGeom>
          <a:noFill/>
          <a:ln/>
          <a:effectLst/>
        </p:spPr>
      </p:pic>
      <p:pic>
        <p:nvPicPr>
          <p:cNvPr id="37" name="36 Imagen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964998" y="3676948"/>
            <a:ext cx="665878" cy="184354"/>
          </a:xfrm>
          <a:prstGeom prst="rect">
            <a:avLst/>
          </a:prstGeom>
          <a:noFill/>
          <a:ln/>
          <a:effectLst/>
        </p:spPr>
      </p:pic>
      <p:pic>
        <p:nvPicPr>
          <p:cNvPr id="1044" name="Picture 20" descr="K:\Dropbox\Miguel\Acto Ciencia en Galego\earth2.jpg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67544" y="1628800"/>
            <a:ext cx="2232248" cy="2232248"/>
          </a:xfrm>
          <a:prstGeom prst="rect">
            <a:avLst/>
          </a:prstGeom>
          <a:noFill/>
        </p:spPr>
      </p:pic>
      <p:pic>
        <p:nvPicPr>
          <p:cNvPr id="35" name="Picture 17" descr="K:\Dropbox\Miguel\Acto Ciencia en Galego\angles.png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842651" y="1619148"/>
            <a:ext cx="1512168" cy="2184805"/>
          </a:xfrm>
          <a:prstGeom prst="rect">
            <a:avLst/>
          </a:prstGeom>
          <a:noFill/>
        </p:spPr>
      </p:pic>
      <p:pic>
        <p:nvPicPr>
          <p:cNvPr id="45" name="44 Imagen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607474" y="3726689"/>
            <a:ext cx="1994046" cy="206280"/>
          </a:xfrm>
          <a:prstGeom prst="rect">
            <a:avLst/>
          </a:prstGeom>
          <a:noFill/>
          <a:ln/>
          <a:effectLst/>
        </p:spPr>
      </p:pic>
      <p:pic>
        <p:nvPicPr>
          <p:cNvPr id="36" name="35 Imagen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83278" y="2878372"/>
            <a:ext cx="2029318" cy="582947"/>
          </a:xfrm>
          <a:prstGeom prst="rect">
            <a:avLst/>
          </a:prstGeom>
          <a:noFill/>
          <a:ln/>
          <a:effectLst/>
        </p:spPr>
      </p:pic>
      <p:pic>
        <p:nvPicPr>
          <p:cNvPr id="33" name="32 Imagen" descr="TP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699101" y="1628799"/>
            <a:ext cx="2032079" cy="583740"/>
          </a:xfrm>
          <a:prstGeom prst="rect">
            <a:avLst/>
          </a:prstGeom>
          <a:noFill/>
          <a:ln/>
          <a:effectLst/>
        </p:spPr>
      </p:pic>
      <p:grpSp>
        <p:nvGrpSpPr>
          <p:cNvPr id="52" name="51 Grupo"/>
          <p:cNvGrpSpPr/>
          <p:nvPr/>
        </p:nvGrpSpPr>
        <p:grpSpPr>
          <a:xfrm>
            <a:off x="7617005" y="2351236"/>
            <a:ext cx="545911" cy="558876"/>
            <a:chOff x="5172501" y="2606722"/>
            <a:chExt cx="545911" cy="532263"/>
          </a:xfrm>
        </p:grpSpPr>
        <p:sp>
          <p:nvSpPr>
            <p:cNvPr id="47" name="46 Forma libre"/>
            <p:cNvSpPr/>
            <p:nvPr/>
          </p:nvSpPr>
          <p:spPr>
            <a:xfrm>
              <a:off x="5172501" y="2620370"/>
              <a:ext cx="464024" cy="464024"/>
            </a:xfrm>
            <a:custGeom>
              <a:avLst/>
              <a:gdLst>
                <a:gd name="connsiteX0" fmla="*/ 0 w 464024"/>
                <a:gd name="connsiteY0" fmla="*/ 464024 h 464024"/>
                <a:gd name="connsiteX1" fmla="*/ 191069 w 464024"/>
                <a:gd name="connsiteY1" fmla="*/ 204717 h 464024"/>
                <a:gd name="connsiteX2" fmla="*/ 464024 w 464024"/>
                <a:gd name="connsiteY2" fmla="*/ 0 h 464024"/>
                <a:gd name="connsiteX3" fmla="*/ 464024 w 464024"/>
                <a:gd name="connsiteY3" fmla="*/ 0 h 464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4024" h="464024">
                  <a:moveTo>
                    <a:pt x="0" y="464024"/>
                  </a:moveTo>
                  <a:cubicBezTo>
                    <a:pt x="56866" y="373039"/>
                    <a:pt x="113732" y="282054"/>
                    <a:pt x="191069" y="204717"/>
                  </a:cubicBezTo>
                  <a:cubicBezTo>
                    <a:pt x="268406" y="127380"/>
                    <a:pt x="464024" y="0"/>
                    <a:pt x="464024" y="0"/>
                  </a:cubicBezTo>
                  <a:lnTo>
                    <a:pt x="464024" y="0"/>
                  </a:lnTo>
                </a:path>
              </a:pathLst>
            </a:cu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9" name="48 Forma libre"/>
            <p:cNvSpPr/>
            <p:nvPr/>
          </p:nvSpPr>
          <p:spPr>
            <a:xfrm>
              <a:off x="5172501" y="3075296"/>
              <a:ext cx="545911" cy="63689"/>
            </a:xfrm>
            <a:custGeom>
              <a:avLst/>
              <a:gdLst>
                <a:gd name="connsiteX0" fmla="*/ 0 w 545911"/>
                <a:gd name="connsiteY0" fmla="*/ 9098 h 63689"/>
                <a:gd name="connsiteX1" fmla="*/ 286603 w 545911"/>
                <a:gd name="connsiteY1" fmla="*/ 9098 h 63689"/>
                <a:gd name="connsiteX2" fmla="*/ 545911 w 545911"/>
                <a:gd name="connsiteY2" fmla="*/ 63689 h 63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5911" h="63689">
                  <a:moveTo>
                    <a:pt x="0" y="9098"/>
                  </a:moveTo>
                  <a:cubicBezTo>
                    <a:pt x="97809" y="4549"/>
                    <a:pt x="195618" y="0"/>
                    <a:pt x="286603" y="9098"/>
                  </a:cubicBezTo>
                  <a:cubicBezTo>
                    <a:pt x="377588" y="18196"/>
                    <a:pt x="461749" y="40942"/>
                    <a:pt x="545911" y="63689"/>
                  </a:cubicBezTo>
                </a:path>
              </a:pathLst>
            </a:cu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1" name="50 Forma libre"/>
            <p:cNvSpPr/>
            <p:nvPr/>
          </p:nvSpPr>
          <p:spPr>
            <a:xfrm>
              <a:off x="5622878" y="2606722"/>
              <a:ext cx="68238" cy="532263"/>
            </a:xfrm>
            <a:custGeom>
              <a:avLst/>
              <a:gdLst>
                <a:gd name="connsiteX0" fmla="*/ 0 w 68238"/>
                <a:gd name="connsiteY0" fmla="*/ 0 h 532263"/>
                <a:gd name="connsiteX1" fmla="*/ 13647 w 68238"/>
                <a:gd name="connsiteY1" fmla="*/ 313899 h 532263"/>
                <a:gd name="connsiteX2" fmla="*/ 68238 w 68238"/>
                <a:gd name="connsiteY2" fmla="*/ 532263 h 532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238" h="532263">
                  <a:moveTo>
                    <a:pt x="0" y="0"/>
                  </a:moveTo>
                  <a:cubicBezTo>
                    <a:pt x="1137" y="112594"/>
                    <a:pt x="2274" y="225189"/>
                    <a:pt x="13647" y="313899"/>
                  </a:cubicBezTo>
                  <a:cubicBezTo>
                    <a:pt x="25020" y="402610"/>
                    <a:pt x="46629" y="467436"/>
                    <a:pt x="68238" y="532263"/>
                  </a:cubicBezTo>
                </a:path>
              </a:pathLst>
            </a:cu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39" name="38 Imagen" descr="TP_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89250" y="4248384"/>
            <a:ext cx="3683337" cy="227807"/>
          </a:xfrm>
          <a:prstGeom prst="rect">
            <a:avLst/>
          </a:prstGeom>
          <a:noFill/>
          <a:ln/>
          <a:effectLst/>
        </p:spPr>
      </p:pic>
      <p:pic>
        <p:nvPicPr>
          <p:cNvPr id="41" name="40 Imagen" descr="TP_tmp.png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403647" y="4797152"/>
            <a:ext cx="1166045" cy="491110"/>
          </a:xfrm>
          <a:prstGeom prst="rect">
            <a:avLst/>
          </a:prstGeom>
          <a:noFill/>
          <a:ln/>
          <a:effectLst/>
        </p:spPr>
      </p:pic>
      <p:pic>
        <p:nvPicPr>
          <p:cNvPr id="42" name="41 Imagen" descr="TP_tmp.png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779453" y="4797152"/>
            <a:ext cx="1350316" cy="491273"/>
          </a:xfrm>
          <a:prstGeom prst="rect">
            <a:avLst/>
          </a:prstGeom>
          <a:noFill/>
          <a:ln/>
          <a:effectLst/>
        </p:spPr>
      </p:pic>
      <p:sp>
        <p:nvSpPr>
          <p:cNvPr id="63" name="62 Flecha derecha"/>
          <p:cNvSpPr/>
          <p:nvPr/>
        </p:nvSpPr>
        <p:spPr>
          <a:xfrm>
            <a:off x="2771800" y="4869160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45" name="Picture 21" descr="K:\Dropbox\Miguel\Acto Ciencia en Galego\Riemann.jpg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7304121" y="4258807"/>
            <a:ext cx="1839879" cy="2599193"/>
          </a:xfrm>
          <a:prstGeom prst="rect">
            <a:avLst/>
          </a:prstGeom>
          <a:noFill/>
        </p:spPr>
      </p:pic>
      <p:sp>
        <p:nvSpPr>
          <p:cNvPr id="66" name="65 Flecha curvada hacia la derecha"/>
          <p:cNvSpPr/>
          <p:nvPr/>
        </p:nvSpPr>
        <p:spPr>
          <a:xfrm rot="19649443">
            <a:off x="689167" y="4579495"/>
            <a:ext cx="409523" cy="66366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44" name="43 Imagen" descr="TP_tmp.png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3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03817" y="6165303"/>
            <a:ext cx="2116507" cy="538048"/>
          </a:xfrm>
          <a:prstGeom prst="rect">
            <a:avLst/>
          </a:prstGeom>
          <a:noFill/>
          <a:ln/>
          <a:effectLst/>
        </p:spPr>
      </p:pic>
      <p:pic>
        <p:nvPicPr>
          <p:cNvPr id="31" name="30 Imagen" descr="TP_tmp.png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3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87302" y="5705959"/>
            <a:ext cx="3920925" cy="869792"/>
          </a:xfrm>
          <a:prstGeom prst="rect">
            <a:avLst/>
          </a:prstGeom>
          <a:noFill/>
          <a:ln/>
          <a:effectLst/>
        </p:spPr>
      </p:pic>
      <p:cxnSp>
        <p:nvCxnSpPr>
          <p:cNvPr id="38" name="37 Conector recto"/>
          <p:cNvCxnSpPr/>
          <p:nvPr/>
        </p:nvCxnSpPr>
        <p:spPr>
          <a:xfrm>
            <a:off x="1598735" y="1619148"/>
            <a:ext cx="1029049" cy="7297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>
            <a:stCxn id="35" idx="0"/>
          </p:cNvCxnSpPr>
          <p:nvPr/>
        </p:nvCxnSpPr>
        <p:spPr>
          <a:xfrm flipH="1">
            <a:off x="539552" y="1619148"/>
            <a:ext cx="1059183" cy="7297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47 Imagen" descr="TP_tmp.png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3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520368" y="1858472"/>
            <a:ext cx="196902" cy="153146"/>
          </a:xfrm>
          <a:prstGeom prst="rect">
            <a:avLst/>
          </a:prstGeom>
          <a:noFill/>
          <a:ln/>
          <a:effectLst/>
        </p:spPr>
      </p:pic>
      <p:pic>
        <p:nvPicPr>
          <p:cNvPr id="53" name="52 Imagen" descr="TP_tmp.png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259632" y="2537608"/>
            <a:ext cx="181755" cy="287173"/>
          </a:xfrm>
          <a:prstGeom prst="rect">
            <a:avLst/>
          </a:prstGeom>
          <a:noFill/>
          <a:ln/>
          <a:effectLst/>
        </p:spPr>
      </p:pic>
      <p:pic>
        <p:nvPicPr>
          <p:cNvPr id="55" name="54 Imagen" descr="TP_tmp.png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3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790984" y="2564904"/>
            <a:ext cx="181755" cy="210836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3" grpId="0" animBg="1"/>
      <p:bldP spid="63" grpId="0" animBg="1"/>
      <p:bldP spid="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/>
          <a:lstStyle/>
          <a:p>
            <a:r>
              <a:rPr lang="es-ES" smtClean="0"/>
              <a:t>Gracias a todos</a:t>
            </a:r>
            <a:br>
              <a:rPr lang="es-ES" smtClean="0"/>
            </a:br>
            <a:r>
              <a:rPr lang="es-ES" smtClean="0"/>
              <a:t>por atenderme!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IGUEL@FLGHOPRQVVWYY57I" val="3668"/>
  <p:tag name="DEFAULTDISPLAY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5cm}&#10;&#10;\begin{document}&#10;&#10;\end{document}&#10;"/>
  <p:tag name="EMBEDFONTS" val="1"/>
  <p:tag name="FIRSTMIGUEL@PSVGMLMLI9TJGEJ5" val="420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simplemente conexa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202"/>
  <p:tag name="PICTUREFILESIZE" val="293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$\violet M$ variedade diferenciable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258"/>
  <p:tag name="PICTUREFILESIZE" val="422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\begin{center}&#10;$\violet M$ \'e homeomorfa\\&#10;\'a esfera $\violet S^3$&#10;\end{center}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74"/>
  <p:tag name="PICTUREFILESIZE" val="504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\textbf{\blue Que \'e unha variedade diferenciable?} 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402"/>
  <p:tag name="PICTUREFILESIZE" val="482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Un espazo topol\'oxico que localmente se parece a $\violet\mathbb{R}^n$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533"/>
  <p:tag name="PICTUREFILESIZE" val="698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Dimensi\'on $\violet 1$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23"/>
  <p:tag name="PICTUREFILESIZE" val="231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Dimensi\'on $\violet 2$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24"/>
  <p:tag name="PICTUREFILESIZE" val="241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Curvas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67"/>
  <p:tag name="PICTUREFILESIZE" val="166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Superficies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08"/>
  <p:tag name="PICTUREFILESIZE" val="212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As Teor\'ias de Cordas falan de mundos de $\violet 10$, $\violet 11$,&#10;$\violet 26$... dimensi\'ons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666"/>
  <p:tag name="PICTUREFILESIZE" val="844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\textbf{\blue A conxectura de Poincar\'e} 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286"/>
  <p:tag name="PICTUREFILESIZE" val="38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Anque localmente ``case todo'' \'e coma $\violet\mathbb{R}^n$, globalmente non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610"/>
  <p:tag name="PICTUREFILESIZE" val="744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A Teor\'ia da Relatividade Xeral dinos que o espazo-tempo \'e un ``todo'', e, claro,&#10;ten $\violet 4$ dimensi\'ons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664"/>
  <p:tag name="PICTUREFILESIZE" val="1173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O espazo de configuraci\'on dun sistema f\'isico \'e unha variedade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637"/>
  <p:tag name="PICTUREFILESIZE" val="736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No plano 2D: $\violet S^1\times S^1$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217"/>
  <p:tag name="PICTUREFILESIZE" val="407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No espazo 3D: $\violet S^2\times S^2$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231"/>
  <p:tag name="PICTUREFILESIZE" val="444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\begin{center}&#10;$\violet n$ part\'iculas nun toro $\violet T$: \\&#10;$\violet T\times\stackrel{n}{\dots}\times T$&#10;\end{center}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241"/>
  <p:tag name="PICTUREFILESIZE" val="609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\begin{center}&#10;$\violet T=S^1\times S^1$&#10;\end{center}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19"/>
  <p:tag name="PICTUREFILESIZE" val="300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espazo que representa os posibles\\estados do sistema f\'isico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341"/>
  <p:tag name="PICTUREFILESIZE" val="738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Non todo \'e chan! Neste mundo hai curvatura!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468"/>
  <p:tag name="PICTUREFILESIZE" val="531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$\violet K&gt;0$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58"/>
  <p:tag name="PICTUREFILESIZE" val="216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Demostrada en 2003\\por Perelman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210"/>
  <p:tag name="PICTUREFILESIZE" val="487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$\violet K&lt;0$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58"/>
  <p:tag name="PICTUREFILESIZE" val="216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Plano hiperb\'olico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74"/>
  <p:tag name="PICTUREFILESIZE" val="271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\begin{center}&#10;\'Area do tri\'angulo\\&#10;$\violet \pi-(\alpha+\beta+\gamma)$&#10;\end{center}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77"/>
  <p:tag name="PICTUREFILESIZE" val="603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\begin{center}&#10;\'Area do tri\'angulo\\&#10;$\violet (\alpha+\beta+\gamma)-\pi$&#10;\end{center}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77"/>
  <p:tag name="PICTUREFILESIZE" val="6039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\emph{Xeo} (Terra) $+$ \emph{metr\'ia} (medida)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322"/>
  <p:tag name="PICTUREFILESIZE" val="462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\begin{center}&#10;medida de\\lonxitudes&#10;\end{center}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02"/>
  <p:tag name="PICTUREFILESIZE" val="307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\begin{center}&#10;Xeometr\'ia\\de Riemann&#10;\end{center}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18"/>
  <p:tag name="PICTUREFILESIZE" val="3407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\begin{center}&#10;Bernhard Riemann\\&#10;(1826-1866)&#10;\end{center}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85"/>
  <p:tag name="PICTUREFILESIZE" val="467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\begin{center}&#10;\'Alxebra lineal e matricial, \\&#10;diferenciaci\'on de varias variables,\\&#10;ecuaci\'ons diferenciais, topolox\'ia...&#10;\end{center}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343"/>
  <p:tag name="PICTUREFILESIZE" val="1131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yellow{\color{yellow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$\yellow \mathbf{\alpha}$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3"/>
  <p:tag name="PICTUREFILESIZE" val="110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Grigori Perelman (1966-)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253"/>
  <p:tag name="PICTUREFILESIZE" val="390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yellow{\color{yellow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$\yellow \bf{\beta}$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2"/>
  <p:tag name="PICTUREFILESIZE" val="1166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yellow{\color{yellow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$\yellow \bf{\gamma}$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2"/>
  <p:tag name="PICTUREFILESIZE" val="108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Henri Poincar\'e\\(1854-1912)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46"/>
  <p:tag name="PICTUREFILESIZE" val="402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\textbf{\blue Un exemplo:} 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36"/>
  <p:tag name="PICTUREFILESIZE" val="224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\textbf{\blue Conxectura de Poincar\'e (Teorema de Perelman).} 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546"/>
  <p:tag name="PICTUREFILESIZE" val="646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$\violet \dim M=3$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105"/>
  <p:tag name="PICTUREFILESIZE" val="318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pagestyle{empty}&#10;\usepackage{amssymb,amsmath}&#10;\usepackage{color}&#10;&#10;\def\blue{\color{blue}}&#10;\def\red{\color{red}}&#10;\def\black{\color{black}}&#10;\def\green{\color{green}}&#10;\def\magenta{\color{magenta}}&#10;\def\cyan{\color{cyan}}&#10;\def\violet{\color[rgb]{0.25,0.00,0.50}}&#10;&#10;\newtheorem{theorem}{{\red Theorem}}&#10;&#10;\setlength{\textwidth}{23.5cm}&#10;&#10;\begin{document}&#10;compacta&#10;\end{document}&#10;"/>
  <p:tag name="FILENAME" val="TP_tmp"/>
  <p:tag name="FORMAT" val="png256"/>
  <p:tag name="RES" val="300"/>
  <p:tag name="BLEND" val="0"/>
  <p:tag name="TRANSPARENT" val="1"/>
  <p:tag name="TBUG" val="0"/>
  <p:tag name="ALLOWFS" val="0"/>
  <p:tag name="ORIGWIDTH" val="97"/>
  <p:tag name="PICTUREFILESIZE" val="1854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5425344</TotalTime>
  <Words>51</Words>
  <Application>Microsoft Office PowerPoint</Application>
  <PresentationFormat>Presentación en pantalla (4:3)</PresentationFormat>
  <Paragraphs>14</Paragraphs>
  <Slides>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Xeometría Diferencial… que e por que?</vt:lpstr>
      <vt:lpstr>Diapositiva 2</vt:lpstr>
      <vt:lpstr>Diapositiva 3</vt:lpstr>
      <vt:lpstr>Diapositiva 4</vt:lpstr>
      <vt:lpstr>Diapositiva 5</vt:lpstr>
      <vt:lpstr>Gracias a todos por atenderme!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Acto Ciencia en Galego</dc:title>
  <dc:creator>Miguel</dc:creator>
  <cp:lastModifiedBy>Miguel</cp:lastModifiedBy>
  <cp:revision>763</cp:revision>
  <dcterms:created xsi:type="dcterms:W3CDTF">2010-06-26T16:21:33Z</dcterms:created>
  <dcterms:modified xsi:type="dcterms:W3CDTF">2011-11-29T20:43:01Z</dcterms:modified>
</cp:coreProperties>
</file>