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8" r:id="rId9"/>
    <p:sldId id="269" r:id="rId10"/>
    <p:sldId id="278" r:id="rId11"/>
    <p:sldId id="280" r:id="rId12"/>
    <p:sldId id="281" r:id="rId13"/>
    <p:sldId id="279" r:id="rId14"/>
  </p:sldIdLst>
  <p:sldSz cx="9144000" cy="6858000" type="screen4x3"/>
  <p:notesSz cx="6858000" cy="9144000"/>
  <p:custDataLst>
    <p:tags r:id="rId1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6E4B-4B62-4749-9E9B-62EF4BE64169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5AED-2DCB-4A4A-9251-4A4C35314B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5AED-2DCB-4A4A-9251-4A4C35314B1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137.png"/><Relationship Id="rId39" Type="http://schemas.openxmlformats.org/officeDocument/2006/relationships/image" Target="../media/image149.png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34" Type="http://schemas.openxmlformats.org/officeDocument/2006/relationships/image" Target="../media/image144.png"/><Relationship Id="rId42" Type="http://schemas.openxmlformats.org/officeDocument/2006/relationships/image" Target="../media/image152.png"/><Relationship Id="rId47" Type="http://schemas.openxmlformats.org/officeDocument/2006/relationships/image" Target="../media/image156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136.png"/><Relationship Id="rId33" Type="http://schemas.openxmlformats.org/officeDocument/2006/relationships/image" Target="../media/image143.png"/><Relationship Id="rId38" Type="http://schemas.openxmlformats.org/officeDocument/2006/relationships/image" Target="../media/image148.png"/><Relationship Id="rId46" Type="http://schemas.openxmlformats.org/officeDocument/2006/relationships/image" Target="../media/image155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image" Target="../media/image140.png"/><Relationship Id="rId41" Type="http://schemas.openxmlformats.org/officeDocument/2006/relationships/image" Target="../media/image151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142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45" Type="http://schemas.openxmlformats.org/officeDocument/2006/relationships/image" Target="../media/image154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9.png"/><Relationship Id="rId36" Type="http://schemas.openxmlformats.org/officeDocument/2006/relationships/image" Target="../media/image146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image" Target="../media/image57.png"/><Relationship Id="rId44" Type="http://schemas.openxmlformats.org/officeDocument/2006/relationships/slide" Target="slide1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5.png"/><Relationship Id="rId43" Type="http://schemas.openxmlformats.org/officeDocument/2006/relationships/image" Target="../media/image1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0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159.png"/><Relationship Id="rId17" Type="http://schemas.openxmlformats.org/officeDocument/2006/relationships/slide" Target="slide12.xml"/><Relationship Id="rId2" Type="http://schemas.openxmlformats.org/officeDocument/2006/relationships/tags" Target="../tags/tag156.xml"/><Relationship Id="rId16" Type="http://schemas.openxmlformats.org/officeDocument/2006/relationships/image" Target="../media/image163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58.png"/><Relationship Id="rId5" Type="http://schemas.openxmlformats.org/officeDocument/2006/relationships/tags" Target="../tags/tag159.xml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tags" Target="../tags/tag15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3.png"/><Relationship Id="rId18" Type="http://schemas.openxmlformats.org/officeDocument/2006/relationships/slide" Target="slide8.xml"/><Relationship Id="rId26" Type="http://schemas.openxmlformats.org/officeDocument/2006/relationships/image" Target="../media/image10.png"/><Relationship Id="rId3" Type="http://schemas.openxmlformats.org/officeDocument/2006/relationships/tags" Target="../tags/tag164.xml"/><Relationship Id="rId21" Type="http://schemas.openxmlformats.org/officeDocument/2006/relationships/image" Target="../media/image7.png"/><Relationship Id="rId7" Type="http://schemas.openxmlformats.org/officeDocument/2006/relationships/tags" Target="../tags/tag168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tags" Target="../tags/tag163.xml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slide" Target="slide3.xml"/><Relationship Id="rId24" Type="http://schemas.openxmlformats.org/officeDocument/2006/relationships/slide" Target="slide4.xml"/><Relationship Id="rId5" Type="http://schemas.openxmlformats.org/officeDocument/2006/relationships/tags" Target="../tags/tag166.xml"/><Relationship Id="rId15" Type="http://schemas.openxmlformats.org/officeDocument/2006/relationships/image" Target="../media/image4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slide" Target="slide7.xml"/><Relationship Id="rId22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image" Target="../media/image169.png"/><Relationship Id="rId21" Type="http://schemas.openxmlformats.org/officeDocument/2006/relationships/tags" Target="../tags/tag191.xml"/><Relationship Id="rId34" Type="http://schemas.openxmlformats.org/officeDocument/2006/relationships/image" Target="../media/image137.png"/><Relationship Id="rId42" Type="http://schemas.openxmlformats.org/officeDocument/2006/relationships/image" Target="../media/image57.png"/><Relationship Id="rId47" Type="http://schemas.openxmlformats.org/officeDocument/2006/relationships/image" Target="../media/image175.png"/><Relationship Id="rId50" Type="http://schemas.openxmlformats.org/officeDocument/2006/relationships/image" Target="../media/image176.png"/><Relationship Id="rId55" Type="http://schemas.openxmlformats.org/officeDocument/2006/relationships/image" Target="../media/image121.png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tags" Target="../tags/tag199.xml"/><Relationship Id="rId41" Type="http://schemas.openxmlformats.org/officeDocument/2006/relationships/image" Target="../media/image171.png"/><Relationship Id="rId54" Type="http://schemas.openxmlformats.org/officeDocument/2006/relationships/image" Target="../media/image149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image" Target="../media/image164.png"/><Relationship Id="rId37" Type="http://schemas.openxmlformats.org/officeDocument/2006/relationships/image" Target="../media/image167.png"/><Relationship Id="rId40" Type="http://schemas.openxmlformats.org/officeDocument/2006/relationships/image" Target="../media/image170.png"/><Relationship Id="rId45" Type="http://schemas.openxmlformats.org/officeDocument/2006/relationships/image" Target="../media/image173.png"/><Relationship Id="rId53" Type="http://schemas.openxmlformats.org/officeDocument/2006/relationships/image" Target="../media/image124.png"/><Relationship Id="rId58" Type="http://schemas.openxmlformats.org/officeDocument/2006/relationships/slide" Target="slide12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image" Target="../media/image166.png"/><Relationship Id="rId49" Type="http://schemas.openxmlformats.org/officeDocument/2006/relationships/image" Target="../media/image147.png"/><Relationship Id="rId57" Type="http://schemas.openxmlformats.org/officeDocument/2006/relationships/image" Target="../media/image156.png"/><Relationship Id="rId61" Type="http://schemas.openxmlformats.org/officeDocument/2006/relationships/image" Target="../media/image145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notesSlide" Target="../notesSlides/notesSlide9.xml"/><Relationship Id="rId44" Type="http://schemas.openxmlformats.org/officeDocument/2006/relationships/image" Target="../media/image142.png"/><Relationship Id="rId52" Type="http://schemas.openxmlformats.org/officeDocument/2006/relationships/image" Target="../media/image123.png"/><Relationship Id="rId60" Type="http://schemas.openxmlformats.org/officeDocument/2006/relationships/image" Target="../media/image144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38.png"/><Relationship Id="rId43" Type="http://schemas.openxmlformats.org/officeDocument/2006/relationships/image" Target="../media/image172.png"/><Relationship Id="rId48" Type="http://schemas.openxmlformats.org/officeDocument/2006/relationships/image" Target="../media/image146.png"/><Relationship Id="rId56" Type="http://schemas.openxmlformats.org/officeDocument/2006/relationships/image" Target="../media/image155.png"/><Relationship Id="rId8" Type="http://schemas.openxmlformats.org/officeDocument/2006/relationships/tags" Target="../tags/tag178.xml"/><Relationship Id="rId51" Type="http://schemas.openxmlformats.org/officeDocument/2006/relationships/image" Target="../media/image177.png"/><Relationship Id="rId3" Type="http://schemas.openxmlformats.org/officeDocument/2006/relationships/tags" Target="../tags/tag173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image" Target="../media/image165.png"/><Relationship Id="rId38" Type="http://schemas.openxmlformats.org/officeDocument/2006/relationships/image" Target="../media/image168.png"/><Relationship Id="rId46" Type="http://schemas.openxmlformats.org/officeDocument/2006/relationships/image" Target="../media/image174.png"/><Relationship Id="rId59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png"/><Relationship Id="rId3" Type="http://schemas.openxmlformats.org/officeDocument/2006/relationships/tags" Target="../tags/tag13.xml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slide" Target="slide1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tags" Target="../tags/tag30.xml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slide" Target="slide12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tags" Target="../tags/tag49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66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41" Type="http://schemas.openxmlformats.org/officeDocument/2006/relationships/slide" Target="slide12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63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77.png"/><Relationship Id="rId3" Type="http://schemas.openxmlformats.org/officeDocument/2006/relationships/tags" Target="../tags/tag68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85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slide" Target="slide1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0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82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image" Target="../media/image98.png"/><Relationship Id="rId42" Type="http://schemas.openxmlformats.org/officeDocument/2006/relationships/image" Target="../media/image106.png"/><Relationship Id="rId47" Type="http://schemas.openxmlformats.org/officeDocument/2006/relationships/slide" Target="slide12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image" Target="../media/image93.png"/><Relationship Id="rId41" Type="http://schemas.openxmlformats.org/officeDocument/2006/relationships/image" Target="../media/image105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14.png"/><Relationship Id="rId39" Type="http://schemas.openxmlformats.org/officeDocument/2006/relationships/image" Target="../media/image126.png"/><Relationship Id="rId3" Type="http://schemas.openxmlformats.org/officeDocument/2006/relationships/tags" Target="../tags/tag109.xml"/><Relationship Id="rId21" Type="http://schemas.openxmlformats.org/officeDocument/2006/relationships/image" Target="../media/image89.png"/><Relationship Id="rId34" Type="http://schemas.openxmlformats.org/officeDocument/2006/relationships/image" Target="../media/image122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slide" Target="slide12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117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9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107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tags" Target="../tags/tag126.xml"/><Relationship Id="rId16" Type="http://schemas.openxmlformats.org/officeDocument/2006/relationships/image" Target="../media/image132.png"/><Relationship Id="rId20" Type="http://schemas.openxmlformats.org/officeDocument/2006/relationships/slide" Target="slide12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127.png"/><Relationship Id="rId5" Type="http://schemas.openxmlformats.org/officeDocument/2006/relationships/tags" Target="../tags/tag129.xml"/><Relationship Id="rId15" Type="http://schemas.openxmlformats.org/officeDocument/2006/relationships/image" Target="../media/image131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35.png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5" descr="logo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38764"/>
          <a:stretch>
            <a:fillRect/>
          </a:stretch>
        </p:blipFill>
        <p:spPr bwMode="auto">
          <a:xfrm>
            <a:off x="467544" y="5301208"/>
            <a:ext cx="1851811" cy="116205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699792" y="5229200"/>
            <a:ext cx="6264696" cy="136815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880320"/>
          </a:xfrm>
        </p:spPr>
        <p:txBody>
          <a:bodyPr>
            <a:normAutofit/>
          </a:bodyPr>
          <a:lstStyle/>
          <a:p>
            <a:r>
              <a:rPr lang="es-ES" smtClean="0">
                <a:latin typeface="Segoe UI Semibold" pitchFamily="34" charset="0"/>
              </a:rPr>
              <a:t>Real hypersurfaces with constant principal curvatures in complex projective and hyperbolic spaces</a:t>
            </a:r>
            <a:endParaRPr lang="es-ES">
              <a:latin typeface="Segoe UI Semi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5321424"/>
            <a:ext cx="6400800" cy="1275928"/>
          </a:xfrm>
        </p:spPr>
        <p:txBody>
          <a:bodyPr>
            <a:normAutofit/>
          </a:bodyPr>
          <a:lstStyle/>
          <a:p>
            <a:pPr algn="r"/>
            <a:r>
              <a:rPr lang="es-ES" sz="2200" dirty="0" smtClean="0">
                <a:solidFill>
                  <a:schemeClr val="bg1"/>
                </a:solidFill>
              </a:rPr>
              <a:t>Miguel </a:t>
            </a:r>
            <a:r>
              <a:rPr lang="es-ES" sz="2200" smtClean="0">
                <a:solidFill>
                  <a:schemeClr val="bg1"/>
                </a:solidFill>
              </a:rPr>
              <a:t>Domínguez Vázquez </a:t>
            </a:r>
            <a:r>
              <a:rPr lang="es-ES" sz="1400" smtClean="0">
                <a:solidFill>
                  <a:schemeClr val="bg1"/>
                </a:solidFill>
              </a:rPr>
              <a:t>(joint </a:t>
            </a:r>
            <a:r>
              <a:rPr lang="es-ES" sz="1400" dirty="0" err="1" smtClean="0">
                <a:solidFill>
                  <a:schemeClr val="bg1"/>
                </a:solidFill>
              </a:rPr>
              <a:t>work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with</a:t>
            </a:r>
            <a:r>
              <a:rPr lang="es-ES" sz="1400" dirty="0" smtClean="0">
                <a:solidFill>
                  <a:schemeClr val="bg1"/>
                </a:solidFill>
              </a:rPr>
              <a:t> J. C. Díaz Ramos)</a:t>
            </a:r>
          </a:p>
          <a:p>
            <a:pPr algn="r"/>
            <a:r>
              <a:rPr lang="es-ES" sz="1800" dirty="0" err="1" smtClean="0">
                <a:solidFill>
                  <a:schemeClr val="bg1"/>
                </a:solidFill>
              </a:rPr>
              <a:t>Departament</a:t>
            </a:r>
            <a:r>
              <a:rPr lang="es-ES" sz="1800" dirty="0" smtClean="0">
                <a:solidFill>
                  <a:schemeClr val="bg1"/>
                </a:solidFill>
              </a:rPr>
              <a:t> of </a:t>
            </a:r>
            <a:r>
              <a:rPr lang="es-ES" sz="1800" dirty="0" err="1" smtClean="0">
                <a:solidFill>
                  <a:schemeClr val="bg1"/>
                </a:solidFill>
              </a:rPr>
              <a:t>Geometry</a:t>
            </a:r>
            <a:r>
              <a:rPr lang="es-ES" sz="1800" dirty="0" smtClean="0">
                <a:solidFill>
                  <a:schemeClr val="bg1"/>
                </a:solidFill>
              </a:rPr>
              <a:t> and </a:t>
            </a:r>
            <a:r>
              <a:rPr lang="es-ES" sz="1800" dirty="0" err="1" smtClean="0">
                <a:solidFill>
                  <a:schemeClr val="bg1"/>
                </a:solidFill>
              </a:rPr>
              <a:t>Topology</a:t>
            </a:r>
            <a:endParaRPr lang="es-ES" sz="1800" dirty="0" smtClean="0">
              <a:solidFill>
                <a:schemeClr val="bg1"/>
              </a:solidFill>
            </a:endParaRPr>
          </a:p>
          <a:p>
            <a:pPr algn="r"/>
            <a:r>
              <a:rPr lang="es-ES" sz="1800" dirty="0" err="1" smtClean="0">
                <a:solidFill>
                  <a:schemeClr val="bg1"/>
                </a:solidFill>
              </a:rPr>
              <a:t>University</a:t>
            </a:r>
            <a:r>
              <a:rPr lang="es-ES" sz="1800" dirty="0" smtClean="0">
                <a:solidFill>
                  <a:schemeClr val="bg1"/>
                </a:solidFill>
              </a:rPr>
              <a:t> of Santiago </a:t>
            </a:r>
            <a:r>
              <a:rPr lang="es-ES" sz="1800" smtClean="0">
                <a:solidFill>
                  <a:schemeClr val="bg1"/>
                </a:solidFill>
              </a:rPr>
              <a:t>de Compostela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7564" y="76470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mtClean="0"/>
              <a:t>Workshop on Hypersurface Geometry and Integrable Systems</a:t>
            </a:r>
          </a:p>
          <a:p>
            <a:pPr algn="ctr"/>
            <a:r>
              <a:rPr lang="es-ES" sz="2400" smtClean="0"/>
              <a:t>Sendai 2010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85 Rectángulo"/>
          <p:cNvSpPr/>
          <p:nvPr/>
        </p:nvSpPr>
        <p:spPr>
          <a:xfrm>
            <a:off x="251520" y="1326700"/>
            <a:ext cx="864096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"/>
          <p:cNvSpPr/>
          <p:nvPr/>
        </p:nvSpPr>
        <p:spPr>
          <a:xfrm>
            <a:off x="3203848" y="3501008"/>
            <a:ext cx="5688632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Rectángulo"/>
          <p:cNvSpPr/>
          <p:nvPr/>
        </p:nvSpPr>
        <p:spPr>
          <a:xfrm>
            <a:off x="251520" y="4437112"/>
            <a:ext cx="2880320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Rectángulo"/>
          <p:cNvSpPr/>
          <p:nvPr/>
        </p:nvSpPr>
        <p:spPr>
          <a:xfrm>
            <a:off x="251520" y="1772816"/>
            <a:ext cx="2880320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251520" y="2492896"/>
            <a:ext cx="288032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251520" y="3501008"/>
            <a:ext cx="288032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3203848" y="2492896"/>
            <a:ext cx="5688632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3203848" y="1772816"/>
            <a:ext cx="568863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Main Theorem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366244" y="16889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Idea of the proof</a:t>
            </a:r>
            <a:endParaRPr lang="es-ES" sz="2000" i="1" baseline="30000">
              <a:solidFill>
                <a:schemeClr val="bg2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51520" y="880584"/>
            <a:ext cx="8640960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4564" y="980727"/>
            <a:ext cx="514351" cy="141732"/>
          </a:xfrm>
          <a:prstGeom prst="rect">
            <a:avLst/>
          </a:prstGeom>
          <a:noFill/>
          <a:ln/>
          <a:effectLst/>
        </p:spPr>
      </p:pic>
      <p:cxnSp>
        <p:nvCxnSpPr>
          <p:cNvPr id="105" name="104 Conector recto"/>
          <p:cNvCxnSpPr/>
          <p:nvPr/>
        </p:nvCxnSpPr>
        <p:spPr>
          <a:xfrm rot="5400000">
            <a:off x="6192180" y="2024844"/>
            <a:ext cx="360040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"/>
          <p:cNvSpPr/>
          <p:nvPr/>
        </p:nvSpPr>
        <p:spPr>
          <a:xfrm>
            <a:off x="3203848" y="4437112"/>
            <a:ext cx="5688632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7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1994516"/>
            <a:ext cx="1834290" cy="204673"/>
          </a:xfrm>
          <a:prstGeom prst="rect">
            <a:avLst/>
          </a:prstGeom>
          <a:noFill/>
          <a:ln/>
          <a:effectLst/>
        </p:spPr>
      </p:pic>
      <p:sp>
        <p:nvSpPr>
          <p:cNvPr id="122" name="121 Rectángulo"/>
          <p:cNvSpPr/>
          <p:nvPr/>
        </p:nvSpPr>
        <p:spPr>
          <a:xfrm>
            <a:off x="7164288" y="5733256"/>
            <a:ext cx="1568440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Rectángulo"/>
          <p:cNvSpPr/>
          <p:nvPr/>
        </p:nvSpPr>
        <p:spPr>
          <a:xfrm>
            <a:off x="7164288" y="4581128"/>
            <a:ext cx="1568440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8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9789" y="1976198"/>
            <a:ext cx="1145136" cy="269444"/>
          </a:xfrm>
          <a:prstGeom prst="rect">
            <a:avLst/>
          </a:prstGeom>
          <a:noFill/>
          <a:ln/>
          <a:effectLst/>
        </p:spPr>
      </p:pic>
      <p:pic>
        <p:nvPicPr>
          <p:cNvPr id="97" name="9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2016976"/>
            <a:ext cx="2563321" cy="194584"/>
          </a:xfrm>
          <a:prstGeom prst="rect">
            <a:avLst/>
          </a:prstGeom>
          <a:noFill/>
          <a:ln/>
          <a:effectLst/>
        </p:spPr>
      </p:pic>
      <p:pic>
        <p:nvPicPr>
          <p:cNvPr id="96" name="95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5122835"/>
            <a:ext cx="2615478" cy="788795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2711746"/>
            <a:ext cx="2606243" cy="498405"/>
          </a:xfrm>
          <a:prstGeom prst="rect">
            <a:avLst/>
          </a:prstGeom>
          <a:noFill/>
          <a:ln/>
          <a:effectLst/>
        </p:spPr>
      </p:pic>
      <p:pic>
        <p:nvPicPr>
          <p:cNvPr id="94" name="93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128" y="3083028"/>
            <a:ext cx="518161" cy="173584"/>
          </a:xfrm>
          <a:prstGeom prst="rect">
            <a:avLst/>
          </a:prstGeom>
          <a:noFill/>
          <a:ln/>
          <a:effectLst/>
        </p:spPr>
      </p:pic>
      <p:pic>
        <p:nvPicPr>
          <p:cNvPr id="98" name="9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70820" y="3842623"/>
            <a:ext cx="1154688" cy="252874"/>
          </a:xfrm>
          <a:prstGeom prst="rect">
            <a:avLst/>
          </a:prstGeom>
          <a:noFill/>
          <a:ln/>
          <a:effectLst/>
        </p:spPr>
      </p:pic>
      <p:pic>
        <p:nvPicPr>
          <p:cNvPr id="92" name="91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717032"/>
            <a:ext cx="2248440" cy="497924"/>
          </a:xfrm>
          <a:prstGeom prst="rect">
            <a:avLst/>
          </a:prstGeom>
          <a:noFill/>
          <a:ln/>
          <a:effectLst/>
        </p:spPr>
      </p:pic>
      <p:pic>
        <p:nvPicPr>
          <p:cNvPr id="129" name="128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980727"/>
            <a:ext cx="2676911" cy="180594"/>
          </a:xfrm>
          <a:prstGeom prst="rect">
            <a:avLst/>
          </a:prstGeom>
          <a:noFill/>
          <a:ln/>
          <a:effectLst/>
        </p:spPr>
      </p:pic>
      <p:pic>
        <p:nvPicPr>
          <p:cNvPr id="130" name="129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4853" y="980728"/>
            <a:ext cx="2971806" cy="180594"/>
          </a:xfrm>
          <a:prstGeom prst="rect">
            <a:avLst/>
          </a:prstGeom>
          <a:noFill/>
          <a:ln/>
          <a:effectLst/>
        </p:spPr>
      </p:pic>
      <p:pic>
        <p:nvPicPr>
          <p:cNvPr id="71" name="70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87407" y="2665048"/>
            <a:ext cx="5321514" cy="204673"/>
          </a:xfrm>
          <a:prstGeom prst="rect">
            <a:avLst/>
          </a:prstGeom>
          <a:noFill/>
          <a:ln/>
          <a:effectLst/>
        </p:spPr>
      </p:pic>
      <p:pic>
        <p:nvPicPr>
          <p:cNvPr id="101" name="100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1475" y="4581128"/>
            <a:ext cx="2375769" cy="497434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1475" y="5288126"/>
            <a:ext cx="3529174" cy="215068"/>
          </a:xfrm>
          <a:prstGeom prst="rect">
            <a:avLst/>
          </a:prstGeom>
          <a:noFill/>
          <a:ln/>
          <a:effectLst/>
        </p:spPr>
      </p:pic>
      <p:sp>
        <p:nvSpPr>
          <p:cNvPr id="120" name="119 Flecha abajo"/>
          <p:cNvSpPr/>
          <p:nvPr/>
        </p:nvSpPr>
        <p:spPr>
          <a:xfrm>
            <a:off x="4683964" y="5545368"/>
            <a:ext cx="360040" cy="63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6" name="115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1475" y="6224231"/>
            <a:ext cx="2925019" cy="215037"/>
          </a:xfrm>
          <a:prstGeom prst="rect">
            <a:avLst/>
          </a:prstGeom>
          <a:noFill/>
          <a:ln/>
          <a:effectLst/>
        </p:spPr>
      </p:pic>
      <p:pic>
        <p:nvPicPr>
          <p:cNvPr id="114" name="113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05158" y="5861250"/>
            <a:ext cx="886701" cy="464092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506" y="1423443"/>
            <a:ext cx="3467438" cy="201144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20571" y="1405163"/>
            <a:ext cx="3695845" cy="237705"/>
          </a:xfrm>
          <a:prstGeom prst="rect">
            <a:avLst/>
          </a:prstGeom>
          <a:noFill/>
          <a:ln/>
          <a:effectLst/>
        </p:spPr>
      </p:pic>
      <p:pic>
        <p:nvPicPr>
          <p:cNvPr id="109" name="108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7927" y="4692269"/>
            <a:ext cx="1221163" cy="497799"/>
          </a:xfrm>
          <a:prstGeom prst="rect">
            <a:avLst/>
          </a:prstGeom>
          <a:noFill/>
          <a:ln/>
          <a:effectLst/>
        </p:spPr>
      </p:pic>
      <p:sp>
        <p:nvSpPr>
          <p:cNvPr id="124" name="123 Más"/>
          <p:cNvSpPr/>
          <p:nvPr/>
        </p:nvSpPr>
        <p:spPr>
          <a:xfrm>
            <a:off x="7768488" y="5337212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AutoShape 83">
            <a:hlinkClick r:id="rId4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5" name="44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4964" y="3558947"/>
            <a:ext cx="5526401" cy="446716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5123" y="4121507"/>
            <a:ext cx="1024282" cy="156515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6338" y="4121566"/>
            <a:ext cx="1113436" cy="1565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64" grpId="0" animBg="1"/>
      <p:bldP spid="61" grpId="0" animBg="1"/>
      <p:bldP spid="59" grpId="0" animBg="1"/>
      <p:bldP spid="58" grpId="0" animBg="1"/>
      <p:bldP spid="68" grpId="0" animBg="1"/>
      <p:bldP spid="122" grpId="0" animBg="1"/>
      <p:bldP spid="107" grpId="0" animBg="1"/>
      <p:bldP spid="120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395536" y="864848"/>
            <a:ext cx="8352928" cy="49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Main Theorem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8288" y="5183112"/>
            <a:ext cx="7357705" cy="464069"/>
          </a:xfrm>
          <a:prstGeom prst="rect">
            <a:avLst/>
          </a:prstGeom>
          <a:noFill/>
          <a:ln/>
          <a:effectLst/>
        </p:spPr>
      </p:pic>
      <p:pic>
        <p:nvPicPr>
          <p:cNvPr id="19" name="1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8288" y="1438696"/>
            <a:ext cx="7345404" cy="788211"/>
          </a:xfrm>
          <a:prstGeom prst="rect">
            <a:avLst/>
          </a:prstGeom>
          <a:noFill/>
          <a:ln/>
          <a:effectLst/>
        </p:spPr>
      </p:pic>
      <p:pic>
        <p:nvPicPr>
          <p:cNvPr id="25" name="24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7631" y="2404602"/>
            <a:ext cx="7362494" cy="1395709"/>
          </a:xfrm>
          <a:prstGeom prst="rect">
            <a:avLst/>
          </a:prstGeom>
          <a:noFill/>
          <a:ln/>
          <a:effectLst/>
        </p:spPr>
      </p:pic>
      <p:pic>
        <p:nvPicPr>
          <p:cNvPr id="21" name="20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8237" y="3900546"/>
            <a:ext cx="6891139" cy="539261"/>
          </a:xfrm>
          <a:prstGeom prst="rect">
            <a:avLst/>
          </a:prstGeom>
          <a:noFill/>
          <a:ln/>
          <a:effectLst/>
        </p:spPr>
      </p:pic>
      <p:pic>
        <p:nvPicPr>
          <p:cNvPr id="22" name="2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8237" y="4530165"/>
            <a:ext cx="6880700" cy="562589"/>
          </a:xfrm>
          <a:prstGeom prst="rect">
            <a:avLst/>
          </a:prstGeom>
          <a:noFill/>
          <a:ln/>
          <a:effectLst/>
        </p:spPr>
      </p:pic>
      <p:pic>
        <p:nvPicPr>
          <p:cNvPr id="18" name="1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0926" y="1036453"/>
            <a:ext cx="2057294" cy="188966"/>
          </a:xfrm>
          <a:prstGeom prst="rect">
            <a:avLst/>
          </a:prstGeom>
          <a:noFill/>
          <a:ln/>
          <a:effectLst/>
        </p:spPr>
      </p:pic>
      <p:sp>
        <p:nvSpPr>
          <p:cNvPr id="28" name="27 Elipse"/>
          <p:cNvSpPr/>
          <p:nvPr/>
        </p:nvSpPr>
        <p:spPr>
          <a:xfrm>
            <a:off x="755576" y="243662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755576" y="147071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1101548" y="397471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1101548" y="455077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2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278" y="5993152"/>
            <a:ext cx="8137445" cy="684704"/>
          </a:xfrm>
          <a:prstGeom prst="rect">
            <a:avLst/>
          </a:prstGeom>
          <a:noFill/>
          <a:ln/>
          <a:effectLst/>
        </p:spPr>
      </p:pic>
      <p:sp>
        <p:nvSpPr>
          <p:cNvPr id="17" name="AutoShape 83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8356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Contents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83424" y="1195401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38 Imagen" descr="TP_tmp.png">
            <a:hlinkClick r:id="rId11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15616" y="1123393"/>
            <a:ext cx="4655045" cy="297130"/>
          </a:xfrm>
          <a:prstGeom prst="rect">
            <a:avLst/>
          </a:prstGeom>
          <a:noFill/>
          <a:ln/>
          <a:effectLst/>
        </p:spPr>
      </p:pic>
      <p:pic>
        <p:nvPicPr>
          <p:cNvPr id="29" name="28 Imagen" descr="TP_tmp.png">
            <a:hlinkClick r:id="rId11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566921" y="1613380"/>
            <a:ext cx="6578083" cy="584177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>
            <a:hlinkClick r:id="rId14" action="ppaction://hlinksldjum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115616" y="3455468"/>
            <a:ext cx="4441868" cy="297181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>
            <a:hlinkClick r:id="rId16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566921" y="2795323"/>
            <a:ext cx="4750501" cy="228097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>
            <a:hlinkClick r:id="rId18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566921" y="4372585"/>
            <a:ext cx="3217529" cy="252415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>
            <a:hlinkClick r:id="rId20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115616" y="5143124"/>
            <a:ext cx="2423408" cy="245508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>
            <a:hlinkClick r:id="rId22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566921" y="5661248"/>
            <a:ext cx="2203389" cy="227936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>
            <a:hlinkClick r:id="rId24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566921" y="2382392"/>
            <a:ext cx="3597853" cy="228097"/>
          </a:xfrm>
          <a:prstGeom prst="rect">
            <a:avLst/>
          </a:prstGeom>
          <a:noFill/>
          <a:ln/>
          <a:effectLst/>
        </p:spPr>
      </p:pic>
      <p:sp>
        <p:nvSpPr>
          <p:cNvPr id="23" name="22 Elipse"/>
          <p:cNvSpPr/>
          <p:nvPr/>
        </p:nvSpPr>
        <p:spPr>
          <a:xfrm>
            <a:off x="683568" y="351507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83568" y="520106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 descr="TP_tmp.png">
            <a:hlinkClick r:id="rId14" action="ppaction://hlinksldjump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566921" y="3998477"/>
            <a:ext cx="5219264" cy="227981"/>
          </a:xfrm>
          <a:prstGeom prst="rect">
            <a:avLst/>
          </a:prstGeom>
          <a:noFill/>
          <a:ln/>
          <a:effectLst/>
        </p:spPr>
      </p:pic>
      <p:sp>
        <p:nvSpPr>
          <p:cNvPr id="20" name="19 Elipse"/>
          <p:cNvSpPr/>
          <p:nvPr/>
        </p:nvSpPr>
        <p:spPr>
          <a:xfrm>
            <a:off x="1259632" y="1655585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1259632" y="2403801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1259632" y="2806045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1259632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1259632" y="4451181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1259632" y="569105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2771800" y="3429562"/>
            <a:ext cx="612068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Rectángulo"/>
          <p:cNvSpPr/>
          <p:nvPr/>
        </p:nvSpPr>
        <p:spPr>
          <a:xfrm>
            <a:off x="251520" y="4509120"/>
            <a:ext cx="2448272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Rectángulo"/>
          <p:cNvSpPr/>
          <p:nvPr/>
        </p:nvSpPr>
        <p:spPr>
          <a:xfrm>
            <a:off x="251520" y="1340768"/>
            <a:ext cx="2448272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251520" y="2205426"/>
            <a:ext cx="2448272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251520" y="3429562"/>
            <a:ext cx="2448272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2771800" y="2205426"/>
            <a:ext cx="6120680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2771800" y="1340768"/>
            <a:ext cx="6120680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Main Theorem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366244" y="16889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Idea of the proof</a:t>
            </a:r>
            <a:endParaRPr lang="es-ES" sz="2000" i="1" baseline="30000">
              <a:solidFill>
                <a:schemeClr val="bg2"/>
              </a:solidFill>
            </a:endParaRPr>
          </a:p>
        </p:txBody>
      </p:sp>
      <p:cxnSp>
        <p:nvCxnSpPr>
          <p:cNvPr id="105" name="104 Conector recto"/>
          <p:cNvCxnSpPr/>
          <p:nvPr/>
        </p:nvCxnSpPr>
        <p:spPr>
          <a:xfrm rot="5400000">
            <a:off x="4939908" y="1480518"/>
            <a:ext cx="360040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110 Elipse"/>
          <p:cNvSpPr/>
          <p:nvPr/>
        </p:nvSpPr>
        <p:spPr>
          <a:xfrm>
            <a:off x="2927915" y="148913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Elipse"/>
          <p:cNvSpPr/>
          <p:nvPr/>
        </p:nvSpPr>
        <p:spPr>
          <a:xfrm>
            <a:off x="2927915" y="184917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Elipse"/>
          <p:cNvSpPr/>
          <p:nvPr/>
        </p:nvSpPr>
        <p:spPr>
          <a:xfrm>
            <a:off x="7020272" y="1489137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2927915" y="234189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2927915" y="268000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2927915" y="303339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6156176" y="3023421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Rectángulo"/>
          <p:cNvSpPr/>
          <p:nvPr/>
        </p:nvSpPr>
        <p:spPr>
          <a:xfrm>
            <a:off x="2771800" y="4509120"/>
            <a:ext cx="6120680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Flecha izquierda"/>
          <p:cNvSpPr/>
          <p:nvPr/>
        </p:nvSpPr>
        <p:spPr>
          <a:xfrm>
            <a:off x="4355976" y="5603754"/>
            <a:ext cx="1944216" cy="288032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Rectángulo"/>
          <p:cNvSpPr/>
          <p:nvPr/>
        </p:nvSpPr>
        <p:spPr>
          <a:xfrm>
            <a:off x="6012160" y="4581128"/>
            <a:ext cx="2808312" cy="20162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lipse"/>
          <p:cNvSpPr/>
          <p:nvPr/>
        </p:nvSpPr>
        <p:spPr>
          <a:xfrm>
            <a:off x="6167034" y="364558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Elipse"/>
          <p:cNvSpPr/>
          <p:nvPr/>
        </p:nvSpPr>
        <p:spPr>
          <a:xfrm>
            <a:off x="6167034" y="406987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62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53095" y="3651570"/>
            <a:ext cx="1086620" cy="219612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5373" y="1833068"/>
            <a:ext cx="1666120" cy="255975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5373" y="1482799"/>
            <a:ext cx="1617732" cy="180509"/>
          </a:xfrm>
          <a:prstGeom prst="rect">
            <a:avLst/>
          </a:prstGeom>
          <a:noFill/>
          <a:ln/>
          <a:effectLst/>
        </p:spPr>
      </p:pic>
      <p:pic>
        <p:nvPicPr>
          <p:cNvPr id="84" name="83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1154" y="1478504"/>
            <a:ext cx="1011178" cy="237924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5373" y="2341891"/>
            <a:ext cx="1002416" cy="238017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308" y="1484783"/>
            <a:ext cx="1470188" cy="497841"/>
          </a:xfrm>
          <a:prstGeom prst="rect">
            <a:avLst/>
          </a:prstGeom>
          <a:noFill/>
          <a:ln/>
          <a:effectLst/>
        </p:spPr>
      </p:pic>
      <p:pic>
        <p:nvPicPr>
          <p:cNvPr id="89" name="88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308" y="5043258"/>
            <a:ext cx="1956848" cy="1102998"/>
          </a:xfrm>
          <a:prstGeom prst="rect">
            <a:avLst/>
          </a:prstGeom>
          <a:noFill/>
          <a:ln/>
          <a:effectLst/>
        </p:spPr>
      </p:pic>
      <p:pic>
        <p:nvPicPr>
          <p:cNvPr id="90" name="89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1888" y="1887803"/>
            <a:ext cx="1648593" cy="180636"/>
          </a:xfrm>
          <a:prstGeom prst="rect">
            <a:avLst/>
          </a:prstGeom>
          <a:noFill/>
          <a:ln/>
          <a:effectLst/>
        </p:spPr>
      </p:pic>
      <p:pic>
        <p:nvPicPr>
          <p:cNvPr id="91" name="9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6987" y="1455756"/>
            <a:ext cx="1103794" cy="219388"/>
          </a:xfrm>
          <a:prstGeom prst="rect">
            <a:avLst/>
          </a:prstGeom>
          <a:noFill/>
          <a:ln/>
          <a:effectLst/>
        </p:spPr>
      </p:pic>
      <p:pic>
        <p:nvPicPr>
          <p:cNvPr id="93" name="92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308" y="2397663"/>
            <a:ext cx="2065868" cy="788975"/>
          </a:xfrm>
          <a:prstGeom prst="rect">
            <a:avLst/>
          </a:prstGeom>
          <a:noFill/>
          <a:ln/>
          <a:effectLst/>
        </p:spPr>
      </p:pic>
      <p:pic>
        <p:nvPicPr>
          <p:cNvPr id="94" name="93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5373" y="2989517"/>
            <a:ext cx="457201" cy="153162"/>
          </a:xfrm>
          <a:prstGeom prst="rect">
            <a:avLst/>
          </a:prstGeom>
          <a:noFill/>
          <a:ln/>
          <a:effectLst/>
        </p:spPr>
      </p:pic>
      <p:pic>
        <p:nvPicPr>
          <p:cNvPr id="95" name="9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52714" y="3011465"/>
            <a:ext cx="1354080" cy="219581"/>
          </a:xfrm>
          <a:prstGeom prst="rect">
            <a:avLst/>
          </a:prstGeom>
          <a:noFill/>
          <a:ln/>
          <a:effectLst/>
        </p:spPr>
      </p:pic>
      <p:pic>
        <p:nvPicPr>
          <p:cNvPr id="98" name="97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4181" y="3814993"/>
            <a:ext cx="1154688" cy="252874"/>
          </a:xfrm>
          <a:prstGeom prst="rect">
            <a:avLst/>
          </a:prstGeom>
          <a:noFill/>
          <a:ln/>
          <a:effectLst/>
        </p:spPr>
      </p:pic>
      <p:pic>
        <p:nvPicPr>
          <p:cNvPr id="99" name="98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23397" y="3501568"/>
            <a:ext cx="6034913" cy="488510"/>
          </a:xfrm>
          <a:prstGeom prst="rect">
            <a:avLst/>
          </a:prstGeom>
          <a:noFill/>
          <a:ln/>
          <a:effectLst/>
        </p:spPr>
      </p:pic>
      <p:pic>
        <p:nvPicPr>
          <p:cNvPr id="100" name="99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7308" y="3553147"/>
            <a:ext cx="1826152" cy="767814"/>
          </a:xfrm>
          <a:prstGeom prst="rect">
            <a:avLst/>
          </a:prstGeom>
          <a:noFill/>
          <a:ln/>
          <a:effectLst/>
        </p:spPr>
      </p:pic>
      <p:pic>
        <p:nvPicPr>
          <p:cNvPr id="132" name="131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96193" y="4049498"/>
            <a:ext cx="1849133" cy="267758"/>
          </a:xfrm>
          <a:prstGeom prst="rect">
            <a:avLst/>
          </a:prstGeom>
          <a:noFill/>
          <a:ln/>
          <a:effectLst/>
        </p:spPr>
      </p:pic>
      <p:pic>
        <p:nvPicPr>
          <p:cNvPr id="71" name="7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5373" y="2680006"/>
            <a:ext cx="4694278" cy="180549"/>
          </a:xfrm>
          <a:prstGeom prst="rect">
            <a:avLst/>
          </a:prstGeom>
          <a:noFill/>
          <a:ln/>
          <a:effectLst/>
        </p:spPr>
      </p:pic>
      <p:sp>
        <p:nvSpPr>
          <p:cNvPr id="83" name="82 Elipse"/>
          <p:cNvSpPr/>
          <p:nvPr/>
        </p:nvSpPr>
        <p:spPr>
          <a:xfrm>
            <a:off x="3635896" y="387567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1" name="100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3569" y="4639183"/>
            <a:ext cx="2094336" cy="438509"/>
          </a:xfrm>
          <a:prstGeom prst="rect">
            <a:avLst/>
          </a:prstGeom>
          <a:noFill/>
          <a:ln/>
          <a:effectLst/>
        </p:spPr>
      </p:pic>
      <p:pic>
        <p:nvPicPr>
          <p:cNvPr id="102" name="101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3569" y="5215247"/>
            <a:ext cx="2733191" cy="189678"/>
          </a:xfrm>
          <a:prstGeom prst="rect">
            <a:avLst/>
          </a:prstGeom>
          <a:noFill/>
          <a:ln/>
          <a:effectLst/>
        </p:spPr>
      </p:pic>
      <p:pic>
        <p:nvPicPr>
          <p:cNvPr id="131" name="130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3848" y="5793957"/>
            <a:ext cx="2249627" cy="409799"/>
          </a:xfrm>
          <a:prstGeom prst="rect">
            <a:avLst/>
          </a:prstGeom>
          <a:noFill/>
          <a:ln/>
          <a:effectLst/>
        </p:spPr>
      </p:pic>
      <p:sp>
        <p:nvSpPr>
          <p:cNvPr id="106" name="105 Elipse"/>
          <p:cNvSpPr/>
          <p:nvPr/>
        </p:nvSpPr>
        <p:spPr>
          <a:xfrm>
            <a:off x="6145444" y="583340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68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3848" y="6307504"/>
            <a:ext cx="2322844" cy="160122"/>
          </a:xfrm>
          <a:prstGeom prst="rect">
            <a:avLst/>
          </a:prstGeom>
          <a:noFill/>
          <a:ln/>
          <a:effectLst/>
        </p:spPr>
      </p:pic>
      <p:sp>
        <p:nvSpPr>
          <p:cNvPr id="110" name="109 Elipse"/>
          <p:cNvSpPr/>
          <p:nvPr/>
        </p:nvSpPr>
        <p:spPr>
          <a:xfrm>
            <a:off x="6145444" y="629536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" name="111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3848" y="5415041"/>
            <a:ext cx="1448364" cy="275168"/>
          </a:xfrm>
          <a:prstGeom prst="rect">
            <a:avLst/>
          </a:prstGeom>
          <a:noFill/>
          <a:ln/>
          <a:effectLst/>
        </p:spPr>
      </p:pic>
      <p:sp>
        <p:nvSpPr>
          <p:cNvPr id="115" name="114 Elipse"/>
          <p:cNvSpPr/>
          <p:nvPr/>
        </p:nvSpPr>
        <p:spPr>
          <a:xfrm>
            <a:off x="6145444" y="550328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8" name="117 Conector recto"/>
          <p:cNvCxnSpPr/>
          <p:nvPr/>
        </p:nvCxnSpPr>
        <p:spPr>
          <a:xfrm rot="5400000">
            <a:off x="4896036" y="1851800"/>
            <a:ext cx="360040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Flecha abajo"/>
          <p:cNvSpPr/>
          <p:nvPr/>
        </p:nvSpPr>
        <p:spPr>
          <a:xfrm>
            <a:off x="3995936" y="545973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6" name="115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3569" y="6237311"/>
            <a:ext cx="2580736" cy="189727"/>
          </a:xfrm>
          <a:prstGeom prst="rect">
            <a:avLst/>
          </a:prstGeom>
          <a:noFill/>
          <a:ln/>
          <a:effectLst/>
        </p:spPr>
      </p:pic>
      <p:pic>
        <p:nvPicPr>
          <p:cNvPr id="119" name="118 Imagen" descr="TP_tmp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01990" y="4696678"/>
            <a:ext cx="628653" cy="189739"/>
          </a:xfrm>
          <a:prstGeom prst="rect">
            <a:avLst/>
          </a:prstGeom>
          <a:noFill/>
          <a:ln/>
          <a:effectLst/>
        </p:spPr>
      </p:pic>
      <p:sp>
        <p:nvSpPr>
          <p:cNvPr id="125" name="124 Flecha arriba y abajo"/>
          <p:cNvSpPr/>
          <p:nvPr/>
        </p:nvSpPr>
        <p:spPr>
          <a:xfrm>
            <a:off x="7308304" y="4927216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1" name="120 Imagen" descr="TP_tmp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76732" y="4149642"/>
            <a:ext cx="1183982" cy="180918"/>
          </a:xfrm>
          <a:prstGeom prst="rect">
            <a:avLst/>
          </a:prstGeom>
          <a:noFill/>
          <a:ln/>
          <a:effectLst/>
        </p:spPr>
      </p:pic>
      <p:pic>
        <p:nvPicPr>
          <p:cNvPr id="123" name="122 Imagen" descr="TP_tmp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47947" y="4149702"/>
            <a:ext cx="1283391" cy="180405"/>
          </a:xfrm>
          <a:prstGeom prst="rect">
            <a:avLst/>
          </a:prstGeom>
          <a:noFill/>
          <a:ln/>
          <a:effectLst/>
        </p:spPr>
      </p:pic>
      <p:sp>
        <p:nvSpPr>
          <p:cNvPr id="72" name="AutoShape 83">
            <a:hlinkClick r:id="rId5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7" name="106 Rectángulo"/>
          <p:cNvSpPr/>
          <p:nvPr/>
        </p:nvSpPr>
        <p:spPr>
          <a:xfrm>
            <a:off x="251520" y="880584"/>
            <a:ext cx="8640960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8" name="107 Imagen" descr="TP_tmp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24564" y="980727"/>
            <a:ext cx="514351" cy="141732"/>
          </a:xfrm>
          <a:prstGeom prst="rect">
            <a:avLst/>
          </a:prstGeom>
          <a:noFill/>
          <a:ln/>
          <a:effectLst/>
        </p:spPr>
      </p:pic>
      <p:pic>
        <p:nvPicPr>
          <p:cNvPr id="109" name="108 Imagen" descr="TP_tmp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980727"/>
            <a:ext cx="2676911" cy="180594"/>
          </a:xfrm>
          <a:prstGeom prst="rect">
            <a:avLst/>
          </a:prstGeom>
          <a:noFill/>
          <a:ln/>
          <a:effectLst/>
        </p:spPr>
      </p:pic>
      <p:pic>
        <p:nvPicPr>
          <p:cNvPr id="114" name="113 Imagen" descr="TP_tmp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4853" y="980728"/>
            <a:ext cx="2971806" cy="1805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64" grpId="0" animBg="1"/>
      <p:bldP spid="61" grpId="0" animBg="1"/>
      <p:bldP spid="59" grpId="0" animBg="1"/>
      <p:bldP spid="58" grpId="0" animBg="1"/>
      <p:bldP spid="111" grpId="0" animBg="1"/>
      <p:bldP spid="113" grpId="0" animBg="1"/>
      <p:bldP spid="117" grpId="0" animBg="1"/>
      <p:bldP spid="40" grpId="0" animBg="1"/>
      <p:bldP spid="42" grpId="0" animBg="1"/>
      <p:bldP spid="43" grpId="0" animBg="1"/>
      <p:bldP spid="44" grpId="0" animBg="1"/>
      <p:bldP spid="68" grpId="0" animBg="1"/>
      <p:bldP spid="128" grpId="0" animBg="1"/>
      <p:bldP spid="126" grpId="0" animBg="1"/>
      <p:bldP spid="70" grpId="0" animBg="1"/>
      <p:bldP spid="82" grpId="0" animBg="1"/>
      <p:bldP spid="83" grpId="0" animBg="1"/>
      <p:bldP spid="106" grpId="0" animBg="1"/>
      <p:bldP spid="110" grpId="0" animBg="1"/>
      <p:bldP spid="115" grpId="0" animBg="1"/>
      <p:bldP spid="120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8356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Contents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83424" y="1195401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3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15616" y="1123393"/>
            <a:ext cx="4655045" cy="297130"/>
          </a:xfrm>
          <a:prstGeom prst="rect">
            <a:avLst/>
          </a:prstGeom>
          <a:noFill/>
          <a:ln/>
          <a:effectLst/>
        </p:spPr>
      </p:pic>
      <p:pic>
        <p:nvPicPr>
          <p:cNvPr id="29" name="2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566921" y="1613380"/>
            <a:ext cx="6578083" cy="584177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115616" y="3455468"/>
            <a:ext cx="4441868" cy="297181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566921" y="2795323"/>
            <a:ext cx="4750501" cy="228097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566921" y="4372585"/>
            <a:ext cx="3217529" cy="252415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15616" y="5143124"/>
            <a:ext cx="2423408" cy="245508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566921" y="5661248"/>
            <a:ext cx="2203389" cy="227936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566921" y="2382392"/>
            <a:ext cx="3597853" cy="228097"/>
          </a:xfrm>
          <a:prstGeom prst="rect">
            <a:avLst/>
          </a:prstGeom>
          <a:noFill/>
          <a:ln/>
          <a:effectLst/>
        </p:spPr>
      </p:pic>
      <p:sp>
        <p:nvSpPr>
          <p:cNvPr id="23" name="22 Elipse"/>
          <p:cNvSpPr/>
          <p:nvPr/>
        </p:nvSpPr>
        <p:spPr>
          <a:xfrm>
            <a:off x="683568" y="351507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83568" y="520106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566921" y="3998477"/>
            <a:ext cx="5219264" cy="227981"/>
          </a:xfrm>
          <a:prstGeom prst="rect">
            <a:avLst/>
          </a:prstGeom>
          <a:noFill/>
          <a:ln/>
          <a:effectLst/>
        </p:spPr>
      </p:pic>
      <p:sp>
        <p:nvSpPr>
          <p:cNvPr id="20" name="19 Elipse"/>
          <p:cNvSpPr/>
          <p:nvPr/>
        </p:nvSpPr>
        <p:spPr>
          <a:xfrm>
            <a:off x="1259632" y="1655585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1259632" y="2403801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1259632" y="2806045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1259632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1259632" y="4451181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1259632" y="569105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3593692" y="2219824"/>
            <a:ext cx="2808312" cy="864096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94211" y="2219824"/>
            <a:ext cx="2232248" cy="864096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Introduction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220072" y="84408"/>
            <a:ext cx="359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Homogeneous hypersurfaces vs. hypersurfaces</a:t>
            </a:r>
          </a:p>
          <a:p>
            <a:r>
              <a:rPr lang="es-ES" sz="1400" smtClean="0">
                <a:solidFill>
                  <a:schemeClr val="bg2"/>
                </a:solidFill>
              </a:rPr>
              <a:t>with constant principal curvatures</a:t>
            </a:r>
            <a:endParaRPr lang="es-ES" sz="1400">
              <a:solidFill>
                <a:schemeClr val="bg2"/>
              </a:solidFill>
            </a:endParaRPr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2362949"/>
            <a:ext cx="1981204" cy="182271"/>
          </a:xfrm>
          <a:prstGeom prst="rect">
            <a:avLst/>
          </a:prstGeom>
          <a:noFill/>
          <a:ln/>
          <a:effectLst/>
        </p:spPr>
      </p:pic>
      <p:sp>
        <p:nvSpPr>
          <p:cNvPr id="27" name="26 Rectángulo"/>
          <p:cNvSpPr/>
          <p:nvPr/>
        </p:nvSpPr>
        <p:spPr>
          <a:xfrm>
            <a:off x="394211" y="1066804"/>
            <a:ext cx="3969504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4780285" y="922788"/>
            <a:ext cx="3969504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4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524" y="2393644"/>
            <a:ext cx="1672273" cy="194149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4839" y="1195083"/>
            <a:ext cx="3217367" cy="248686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4839" y="1556792"/>
            <a:ext cx="3347327" cy="194310"/>
          </a:xfrm>
          <a:prstGeom prst="rect">
            <a:avLst/>
          </a:prstGeom>
          <a:noFill/>
          <a:ln/>
          <a:effectLst/>
        </p:spPr>
      </p:pic>
      <p:pic>
        <p:nvPicPr>
          <p:cNvPr id="40" name="39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1920" y="1051067"/>
            <a:ext cx="2247027" cy="215114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1920" y="1713208"/>
            <a:ext cx="3347327" cy="173584"/>
          </a:xfrm>
          <a:prstGeom prst="rect">
            <a:avLst/>
          </a:prstGeom>
          <a:noFill/>
          <a:ln/>
          <a:effectLst/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680" y="3947124"/>
            <a:ext cx="2189288" cy="238079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5680" y="4307164"/>
            <a:ext cx="3108559" cy="194285"/>
          </a:xfrm>
          <a:prstGeom prst="rect">
            <a:avLst/>
          </a:prstGeom>
          <a:noFill/>
          <a:ln/>
          <a:effectLst/>
        </p:spPr>
      </p:pic>
      <p:sp>
        <p:nvSpPr>
          <p:cNvPr id="93" name="92 Rectángulo"/>
          <p:cNvSpPr/>
          <p:nvPr/>
        </p:nvSpPr>
        <p:spPr>
          <a:xfrm>
            <a:off x="467544" y="5589240"/>
            <a:ext cx="2880320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" name="7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1920" y="1387390"/>
            <a:ext cx="2738609" cy="204489"/>
          </a:xfrm>
          <a:prstGeom prst="rect">
            <a:avLst/>
          </a:prstGeom>
          <a:noFill/>
          <a:ln/>
          <a:effectLst/>
        </p:spPr>
      </p:pic>
      <p:pic>
        <p:nvPicPr>
          <p:cNvPr id="58" name="57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0704" y="5692621"/>
            <a:ext cx="2134000" cy="585326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027" y="2709810"/>
            <a:ext cx="1337266" cy="237966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0412" y="2402277"/>
            <a:ext cx="2174872" cy="498300"/>
          </a:xfrm>
          <a:prstGeom prst="rect">
            <a:avLst/>
          </a:prstGeom>
          <a:noFill/>
          <a:ln/>
          <a:effectLst/>
        </p:spPr>
      </p:pic>
      <p:cxnSp>
        <p:nvCxnSpPr>
          <p:cNvPr id="55" name="54 Conector recto"/>
          <p:cNvCxnSpPr/>
          <p:nvPr/>
        </p:nvCxnSpPr>
        <p:spPr>
          <a:xfrm>
            <a:off x="395536" y="3515076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Flecha izquierda"/>
          <p:cNvSpPr/>
          <p:nvPr/>
        </p:nvSpPr>
        <p:spPr>
          <a:xfrm rot="19500000">
            <a:off x="3719870" y="4433612"/>
            <a:ext cx="132385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67544" y="4812888"/>
            <a:ext cx="331236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6" name="55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7237" y="4931784"/>
            <a:ext cx="3032983" cy="194256"/>
          </a:xfrm>
          <a:prstGeom prst="rect">
            <a:avLst/>
          </a:prstGeom>
          <a:noFill/>
          <a:ln/>
          <a:effectLst/>
        </p:spPr>
      </p:pic>
      <p:sp>
        <p:nvSpPr>
          <p:cNvPr id="72" name="71 Rectángulo"/>
          <p:cNvSpPr/>
          <p:nvPr/>
        </p:nvSpPr>
        <p:spPr>
          <a:xfrm>
            <a:off x="4645333" y="3933056"/>
            <a:ext cx="4104456" cy="1094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1812" y="4019132"/>
            <a:ext cx="2591497" cy="194362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2665" y="4722643"/>
            <a:ext cx="3549793" cy="160530"/>
          </a:xfrm>
          <a:prstGeom prst="rect">
            <a:avLst/>
          </a:prstGeom>
          <a:noFill/>
          <a:ln/>
          <a:effectLst/>
        </p:spPr>
      </p:pic>
      <p:sp>
        <p:nvSpPr>
          <p:cNvPr id="70" name="69 Flecha arriba y abajo"/>
          <p:cNvSpPr/>
          <p:nvPr/>
        </p:nvSpPr>
        <p:spPr>
          <a:xfrm>
            <a:off x="6589549" y="4235156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"/>
          <p:cNvSpPr/>
          <p:nvPr/>
        </p:nvSpPr>
        <p:spPr>
          <a:xfrm>
            <a:off x="4932039" y="5589240"/>
            <a:ext cx="3817749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60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2964" y="5712498"/>
            <a:ext cx="3175898" cy="545572"/>
          </a:xfrm>
          <a:prstGeom prst="rect">
            <a:avLst/>
          </a:prstGeom>
          <a:noFill/>
          <a:ln/>
          <a:effectLst/>
        </p:spPr>
      </p:pic>
      <p:sp>
        <p:nvSpPr>
          <p:cNvPr id="96" name="95 Flecha derecha"/>
          <p:cNvSpPr/>
          <p:nvPr/>
        </p:nvSpPr>
        <p:spPr>
          <a:xfrm>
            <a:off x="3434283" y="5619044"/>
            <a:ext cx="143981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1" name="100 Grupo"/>
          <p:cNvGrpSpPr/>
          <p:nvPr/>
        </p:nvGrpSpPr>
        <p:grpSpPr>
          <a:xfrm>
            <a:off x="3404479" y="5818038"/>
            <a:ext cx="1440160" cy="923330"/>
            <a:chOff x="3203848" y="6019994"/>
            <a:chExt cx="1440160" cy="923330"/>
          </a:xfrm>
        </p:grpSpPr>
        <p:sp>
          <p:nvSpPr>
            <p:cNvPr id="97" name="96 Flecha curvada hacia abajo"/>
            <p:cNvSpPr/>
            <p:nvPr/>
          </p:nvSpPr>
          <p:spPr>
            <a:xfrm rot="10800000">
              <a:off x="3203848" y="6237312"/>
              <a:ext cx="1440160" cy="548680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3779912" y="6019994"/>
              <a:ext cx="4750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10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?</a:t>
              </a:r>
              <a:endParaRPr lang="es-ES" sz="5400" b="1" cap="none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50" name="49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19906" y="2794996"/>
            <a:ext cx="1805871" cy="174251"/>
          </a:xfrm>
          <a:prstGeom prst="rect">
            <a:avLst/>
          </a:prstGeom>
          <a:noFill/>
          <a:ln/>
          <a:effectLst/>
        </p:spPr>
      </p:pic>
      <p:sp>
        <p:nvSpPr>
          <p:cNvPr id="57" name="56 Flecha derecha"/>
          <p:cNvSpPr/>
          <p:nvPr/>
        </p:nvSpPr>
        <p:spPr>
          <a:xfrm>
            <a:off x="2699792" y="247185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utoShape 83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7" grpId="0" animBg="1"/>
      <p:bldP spid="76" grpId="0" animBg="1"/>
      <p:bldP spid="72" grpId="0" animBg="1"/>
      <p:bldP spid="70" grpId="0" animBg="1"/>
      <p:bldP spid="84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máticas (Doutorado)\DEA\Figuras\horosferas3d2.png"/>
          <p:cNvPicPr>
            <a:picLocks noChangeAspect="1" noChangeArrowheads="1"/>
          </p:cNvPicPr>
          <p:nvPr/>
        </p:nvPicPr>
        <p:blipFill>
          <a:blip r:embed="rId21" cstate="print"/>
          <a:srcRect l="12598" t="1215" r="14698" b="25521"/>
          <a:stretch>
            <a:fillRect/>
          </a:stretch>
        </p:blipFill>
        <p:spPr bwMode="auto">
          <a:xfrm>
            <a:off x="2597980" y="4753280"/>
            <a:ext cx="1994416" cy="1736225"/>
          </a:xfrm>
          <a:prstGeom prst="rect">
            <a:avLst/>
          </a:prstGeom>
          <a:noFill/>
        </p:spPr>
      </p:pic>
      <p:pic>
        <p:nvPicPr>
          <p:cNvPr id="1027" name="Picture 3" descr="D:\Matemáticas (Doutorado)\DEA\Figuras\tubos2.png"/>
          <p:cNvPicPr>
            <a:picLocks noChangeAspect="1" noChangeArrowheads="1"/>
          </p:cNvPicPr>
          <p:nvPr/>
        </p:nvPicPr>
        <p:blipFill>
          <a:blip r:embed="rId22" cstate="print"/>
          <a:srcRect l="19948" t="12471" r="4199" b="12471"/>
          <a:stretch>
            <a:fillRect/>
          </a:stretch>
        </p:blipFill>
        <p:spPr bwMode="auto">
          <a:xfrm>
            <a:off x="6948264" y="4579461"/>
            <a:ext cx="1742669" cy="1887265"/>
          </a:xfrm>
          <a:prstGeom prst="rect">
            <a:avLst/>
          </a:prstGeom>
          <a:noFill/>
        </p:spPr>
      </p:pic>
      <p:pic>
        <p:nvPicPr>
          <p:cNvPr id="1028" name="Picture 4" descr="D:\Matemáticas (Doutorado)\DEA\Figuras\esferas_xeodesicas2.png"/>
          <p:cNvPicPr>
            <a:picLocks noChangeAspect="1" noChangeArrowheads="1"/>
          </p:cNvPicPr>
          <p:nvPr/>
        </p:nvPicPr>
        <p:blipFill>
          <a:blip r:embed="rId23" cstate="print"/>
          <a:srcRect l="12598" t="3646" r="14698" b="25521"/>
          <a:stretch>
            <a:fillRect/>
          </a:stretch>
        </p:blipFill>
        <p:spPr bwMode="auto">
          <a:xfrm>
            <a:off x="351664" y="4825288"/>
            <a:ext cx="1994416" cy="1678614"/>
          </a:xfrm>
          <a:prstGeom prst="rect">
            <a:avLst/>
          </a:prstGeom>
          <a:noFill/>
        </p:spPr>
      </p:pic>
      <p:pic>
        <p:nvPicPr>
          <p:cNvPr id="1029" name="Picture 5" descr="D:\Matemáticas (Doutorado)\DEA\Figuras\hipersup_equidist2.png"/>
          <p:cNvPicPr>
            <a:picLocks noChangeAspect="1" noChangeArrowheads="1"/>
          </p:cNvPicPr>
          <p:nvPr/>
        </p:nvPicPr>
        <p:blipFill>
          <a:blip r:embed="rId24" cstate="print"/>
          <a:srcRect l="19948" t="12471" r="3150" b="10552"/>
          <a:stretch>
            <a:fillRect/>
          </a:stretch>
        </p:blipFill>
        <p:spPr bwMode="auto">
          <a:xfrm>
            <a:off x="4902236" y="4609265"/>
            <a:ext cx="1766770" cy="1935517"/>
          </a:xfrm>
          <a:prstGeom prst="rect">
            <a:avLst/>
          </a:prstGeom>
          <a:noFill/>
        </p:spPr>
      </p:pic>
      <p:pic>
        <p:nvPicPr>
          <p:cNvPr id="2052" name="Picture 4" descr="D:\Matemáticas (Doutorado)\DEA\Figuras\esfera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92024" y="4206383"/>
            <a:ext cx="2400300" cy="2606993"/>
          </a:xfrm>
          <a:prstGeom prst="rect">
            <a:avLst/>
          </a:prstGeom>
          <a:noFill/>
        </p:spPr>
      </p:pic>
      <p:pic>
        <p:nvPicPr>
          <p:cNvPr id="2062" name="Picture 14" descr="D:\Matemáticas (Doutorado)\DEA\Figuras\plano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7884" y="4554433"/>
            <a:ext cx="2400300" cy="1826895"/>
          </a:xfrm>
          <a:prstGeom prst="rect">
            <a:avLst/>
          </a:prstGeom>
          <a:noFill/>
        </p:spPr>
      </p:pic>
      <p:pic>
        <p:nvPicPr>
          <p:cNvPr id="1030" name="Picture 6" descr="D:\Matemáticas (Doutorado)\DEA\Figuras\cilindro2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6256" y="4047980"/>
            <a:ext cx="1646873" cy="26746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Introduction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588224" y="196952"/>
            <a:ext cx="2209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The problem in space forms</a:t>
            </a:r>
            <a:endParaRPr lang="es-ES" sz="1400">
              <a:solidFill>
                <a:schemeClr val="bg2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9552" y="165762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539552" y="2856311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539552" y="4395090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1987821"/>
            <a:ext cx="1608890" cy="215037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4049" y="1629529"/>
            <a:ext cx="3081140" cy="228345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2349530"/>
            <a:ext cx="1067412" cy="194310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3601388"/>
            <a:ext cx="702109" cy="173584"/>
          </a:xfrm>
          <a:prstGeom prst="rect">
            <a:avLst/>
          </a:prstGeom>
          <a:noFill/>
          <a:ln/>
          <a:effectLst/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4049" y="2842282"/>
            <a:ext cx="3400836" cy="228346"/>
          </a:xfrm>
          <a:prstGeom prst="rect">
            <a:avLst/>
          </a:prstGeom>
          <a:noFill/>
          <a:ln/>
          <a:effectLst/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4049" y="4379171"/>
            <a:ext cx="1850486" cy="228267"/>
          </a:xfrm>
          <a:prstGeom prst="rect">
            <a:avLst/>
          </a:prstGeom>
          <a:noFill/>
          <a:ln/>
          <a:effectLst/>
        </p:spPr>
      </p:pic>
      <p:pic>
        <p:nvPicPr>
          <p:cNvPr id="67" name="6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4767348"/>
            <a:ext cx="3009861" cy="204629"/>
          </a:xfrm>
          <a:prstGeom prst="rect">
            <a:avLst/>
          </a:prstGeom>
          <a:noFill/>
          <a:ln/>
          <a:effectLst/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5074213"/>
            <a:ext cx="5992374" cy="194389"/>
          </a:xfrm>
          <a:prstGeom prst="rect">
            <a:avLst/>
          </a:prstGeom>
          <a:noFill/>
          <a:ln/>
          <a:effectLst/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5370714"/>
            <a:ext cx="3614810" cy="214921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5661248"/>
            <a:ext cx="5645816" cy="194326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4824" y="5965016"/>
            <a:ext cx="7323711" cy="497753"/>
          </a:xfrm>
          <a:prstGeom prst="rect">
            <a:avLst/>
          </a:prstGeom>
          <a:noFill/>
          <a:ln/>
          <a:effectLst/>
        </p:spPr>
      </p:pic>
      <p:pic>
        <p:nvPicPr>
          <p:cNvPr id="54" name="53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79985" y="1785216"/>
            <a:ext cx="2558807" cy="238270"/>
          </a:xfrm>
          <a:prstGeom prst="rect">
            <a:avLst/>
          </a:prstGeom>
          <a:noFill/>
          <a:ln/>
          <a:effectLst/>
        </p:spPr>
      </p:pic>
      <p:pic>
        <p:nvPicPr>
          <p:cNvPr id="55" name="54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79985" y="2100642"/>
            <a:ext cx="1394754" cy="238509"/>
          </a:xfrm>
          <a:prstGeom prst="rect">
            <a:avLst/>
          </a:prstGeom>
          <a:noFill/>
          <a:ln/>
          <a:effectLst/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79985" y="2392752"/>
            <a:ext cx="2321366" cy="238355"/>
          </a:xfrm>
          <a:prstGeom prst="rect">
            <a:avLst/>
          </a:prstGeom>
          <a:noFill/>
          <a:ln/>
          <a:effectLst/>
        </p:spPr>
      </p:pic>
      <p:sp>
        <p:nvSpPr>
          <p:cNvPr id="100" name="99 Flecha derecha"/>
          <p:cNvSpPr/>
          <p:nvPr/>
        </p:nvSpPr>
        <p:spPr>
          <a:xfrm>
            <a:off x="3059832" y="2031044"/>
            <a:ext cx="20162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" name="59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9480" y="3169104"/>
            <a:ext cx="2418060" cy="194377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9480" y="3454348"/>
            <a:ext cx="1275183" cy="194387"/>
          </a:xfrm>
          <a:prstGeom prst="rect">
            <a:avLst/>
          </a:prstGeom>
          <a:noFill/>
          <a:ln/>
          <a:effectLst/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9480" y="3998446"/>
            <a:ext cx="4384089" cy="238379"/>
          </a:xfrm>
          <a:prstGeom prst="rect">
            <a:avLst/>
          </a:prstGeom>
          <a:noFill/>
          <a:ln/>
          <a:effectLst/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19480" y="3697398"/>
            <a:ext cx="5320693" cy="238318"/>
          </a:xfrm>
          <a:prstGeom prst="rect">
            <a:avLst/>
          </a:prstGeom>
          <a:noFill/>
          <a:ln/>
          <a:effectLst/>
        </p:spPr>
      </p:pic>
      <p:sp>
        <p:nvSpPr>
          <p:cNvPr id="104" name="103 Flecha derecha"/>
          <p:cNvSpPr/>
          <p:nvPr/>
        </p:nvSpPr>
        <p:spPr>
          <a:xfrm>
            <a:off x="2153532" y="3443068"/>
            <a:ext cx="936104" cy="4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561732" y="938524"/>
            <a:ext cx="604867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48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3452" y="1038667"/>
            <a:ext cx="5397097" cy="240751"/>
          </a:xfrm>
          <a:prstGeom prst="rect">
            <a:avLst/>
          </a:prstGeom>
          <a:noFill/>
          <a:ln/>
          <a:effectLst/>
        </p:spPr>
      </p:pic>
      <p:sp>
        <p:nvSpPr>
          <p:cNvPr id="43" name="AutoShape 83">
            <a:hlinkClick r:id="rId4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35" grpId="0" animBg="1"/>
      <p:bldP spid="100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467544" y="1484784"/>
            <a:ext cx="2592288" cy="151216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Rectángulo"/>
          <p:cNvSpPr/>
          <p:nvPr/>
        </p:nvSpPr>
        <p:spPr>
          <a:xfrm>
            <a:off x="6084168" y="1484784"/>
            <a:ext cx="2592288" cy="151216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Introduction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908680" y="188640"/>
            <a:ext cx="286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The problem in complex space forms</a:t>
            </a:r>
            <a:endParaRPr lang="es-ES" sz="1400">
              <a:solidFill>
                <a:schemeClr val="bg2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9552" y="10526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54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608" y="1052736"/>
            <a:ext cx="2715793" cy="228345"/>
          </a:xfrm>
          <a:prstGeom prst="rect">
            <a:avLst/>
          </a:prstGeom>
          <a:noFill/>
          <a:ln/>
          <a:effectLst/>
        </p:spPr>
      </p:pic>
      <p:sp>
        <p:nvSpPr>
          <p:cNvPr id="98" name="97 Rectángulo"/>
          <p:cNvSpPr/>
          <p:nvPr/>
        </p:nvSpPr>
        <p:spPr>
          <a:xfrm>
            <a:off x="3347864" y="1636668"/>
            <a:ext cx="2448272" cy="122413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2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48912" y="2163704"/>
            <a:ext cx="646177" cy="188976"/>
          </a:xfrm>
          <a:prstGeom prst="rect">
            <a:avLst/>
          </a:prstGeom>
          <a:noFill/>
          <a:ln/>
          <a:effectLst/>
        </p:spPr>
      </p:pic>
      <p:pic>
        <p:nvPicPr>
          <p:cNvPr id="28" name="2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5512" y="2294462"/>
            <a:ext cx="609601" cy="204216"/>
          </a:xfrm>
          <a:prstGeom prst="rect">
            <a:avLst/>
          </a:prstGeom>
          <a:noFill/>
          <a:ln/>
          <a:effectLst/>
        </p:spPr>
      </p:pic>
      <p:pic>
        <p:nvPicPr>
          <p:cNvPr id="29" name="2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58888" y="2287428"/>
            <a:ext cx="609601" cy="204216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9425" y="1800950"/>
            <a:ext cx="2085151" cy="194510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3768" y="2521032"/>
            <a:ext cx="1136465" cy="160869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5351" y="2650979"/>
            <a:ext cx="2149922" cy="194504"/>
          </a:xfrm>
          <a:prstGeom prst="rect">
            <a:avLst/>
          </a:prstGeom>
          <a:noFill/>
          <a:ln/>
          <a:effectLst/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896" y="1672671"/>
            <a:ext cx="2135584" cy="497009"/>
          </a:xfrm>
          <a:prstGeom prst="rect">
            <a:avLst/>
          </a:prstGeom>
          <a:noFill/>
          <a:ln/>
          <a:effectLst/>
        </p:spPr>
      </p:pic>
      <p:pic>
        <p:nvPicPr>
          <p:cNvPr id="36" name="3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48065" y="1644533"/>
            <a:ext cx="2064495" cy="497968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3175" y="2608775"/>
            <a:ext cx="1741026" cy="194600"/>
          </a:xfrm>
          <a:prstGeom prst="rect">
            <a:avLst/>
          </a:prstGeom>
          <a:noFill/>
          <a:ln/>
          <a:effectLst/>
        </p:spPr>
      </p:pic>
      <p:sp>
        <p:nvSpPr>
          <p:cNvPr id="75" name="74 Elipse"/>
          <p:cNvSpPr/>
          <p:nvPr/>
        </p:nvSpPr>
        <p:spPr>
          <a:xfrm>
            <a:off x="539552" y="34570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608" y="3429000"/>
            <a:ext cx="2383482" cy="228302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7727" y="3834580"/>
            <a:ext cx="3866081" cy="194340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7727" y="4134808"/>
            <a:ext cx="1987444" cy="204704"/>
          </a:xfrm>
          <a:prstGeom prst="rect">
            <a:avLst/>
          </a:prstGeom>
          <a:noFill/>
          <a:ln/>
          <a:effectLst/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7727" y="4445400"/>
            <a:ext cx="2135922" cy="204530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86333" y="4455717"/>
            <a:ext cx="1489307" cy="183897"/>
          </a:xfrm>
          <a:prstGeom prst="rect">
            <a:avLst/>
          </a:prstGeom>
          <a:noFill/>
          <a:ln/>
          <a:effectLst/>
        </p:spPr>
      </p:pic>
      <p:sp>
        <p:nvSpPr>
          <p:cNvPr id="87" name="86 Flecha derecha"/>
          <p:cNvSpPr/>
          <p:nvPr/>
        </p:nvSpPr>
        <p:spPr>
          <a:xfrm>
            <a:off x="3635896" y="4426459"/>
            <a:ext cx="1296144" cy="24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395536" y="4941168"/>
            <a:ext cx="8424936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100" y="5058733"/>
            <a:ext cx="7899800" cy="597361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2058" y="6151235"/>
            <a:ext cx="861640" cy="194063"/>
          </a:xfrm>
          <a:prstGeom prst="rect">
            <a:avLst/>
          </a:prstGeom>
          <a:noFill/>
          <a:ln/>
          <a:effectLst/>
        </p:spPr>
      </p:pic>
      <p:pic>
        <p:nvPicPr>
          <p:cNvPr id="54" name="53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0041" y="6134711"/>
            <a:ext cx="2101500" cy="204456"/>
          </a:xfrm>
          <a:prstGeom prst="rect">
            <a:avLst/>
          </a:prstGeom>
          <a:noFill/>
          <a:ln/>
          <a:effectLst/>
        </p:spPr>
      </p:pic>
      <p:sp>
        <p:nvSpPr>
          <p:cNvPr id="96" name="95 Flecha izquierda y derecha"/>
          <p:cNvSpPr/>
          <p:nvPr/>
        </p:nvSpPr>
        <p:spPr>
          <a:xfrm>
            <a:off x="2764664" y="6065160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0434" y="6120759"/>
            <a:ext cx="571839" cy="160425"/>
          </a:xfrm>
          <a:prstGeom prst="rect">
            <a:avLst/>
          </a:prstGeom>
          <a:noFill/>
          <a:ln/>
          <a:effectLst/>
        </p:spPr>
      </p:pic>
      <p:sp>
        <p:nvSpPr>
          <p:cNvPr id="97" name="96 Flecha izquierda y derecha"/>
          <p:cNvSpPr/>
          <p:nvPr/>
        </p:nvSpPr>
        <p:spPr>
          <a:xfrm>
            <a:off x="5861008" y="6035356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utoShape 83">
            <a:hlinkClick r:id="rId4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7" grpId="0" animBg="1"/>
      <p:bldP spid="56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672144" y="1340767"/>
          <a:ext cx="4248475" cy="3672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27" name="126 Rectángulo"/>
          <p:cNvSpPr/>
          <p:nvPr/>
        </p:nvSpPr>
        <p:spPr>
          <a:xfrm>
            <a:off x="5890484" y="2405152"/>
            <a:ext cx="3031800" cy="504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8" name="12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4288" y="2420888"/>
            <a:ext cx="437526" cy="482400"/>
          </a:xfrm>
          <a:prstGeom prst="rect">
            <a:avLst/>
          </a:prstGeom>
          <a:noFill/>
          <a:ln/>
          <a:effectLst/>
        </p:spPr>
      </p:pic>
      <p:grpSp>
        <p:nvGrpSpPr>
          <p:cNvPr id="137" name="136 Grupo"/>
          <p:cNvGrpSpPr/>
          <p:nvPr/>
        </p:nvGrpSpPr>
        <p:grpSpPr>
          <a:xfrm>
            <a:off x="7163726" y="2406374"/>
            <a:ext cx="518008" cy="595228"/>
            <a:chOff x="9468544" y="4221088"/>
            <a:chExt cx="518008" cy="595228"/>
          </a:xfrm>
        </p:grpSpPr>
        <p:sp>
          <p:nvSpPr>
            <p:cNvPr id="138" name="137 CuadroTexto"/>
            <p:cNvSpPr txBox="1"/>
            <p:nvPr/>
          </p:nvSpPr>
          <p:spPr>
            <a:xfrm>
              <a:off x="9626512" y="4293096"/>
              <a:ext cx="3600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800" b="1" smtClean="0">
                  <a:solidFill>
                    <a:schemeClr val="accent4"/>
                  </a:solidFill>
                </a:rPr>
                <a:t>?</a:t>
              </a:r>
              <a:endParaRPr lang="es-ES" sz="2800" b="1">
                <a:solidFill>
                  <a:schemeClr val="accent4"/>
                </a:solidFill>
              </a:endParaRPr>
            </a:p>
          </p:txBody>
        </p:sp>
        <p:pic>
          <p:nvPicPr>
            <p:cNvPr id="139" name="138 Imagen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/>
            <a:effectLst/>
          </p:spPr>
        </p:pic>
      </p:grpSp>
      <p:graphicFrame>
        <p:nvGraphicFramePr>
          <p:cNvPr id="49" name="48 Tabla"/>
          <p:cNvGraphicFramePr>
            <a:graphicFrameLocks noGrp="1"/>
          </p:cNvGraphicFramePr>
          <p:nvPr/>
        </p:nvGraphicFramePr>
        <p:xfrm>
          <a:off x="237449" y="1340767"/>
          <a:ext cx="4248475" cy="3672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</a:t>
                      </a:r>
                      <a:r>
                        <a:rPr lang="es-ES" baseline="0" smtClean="0"/>
                        <a:t>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Rectángulo"/>
          <p:cNvSpPr/>
          <p:nvPr/>
        </p:nvSpPr>
        <p:spPr>
          <a:xfrm>
            <a:off x="1461588" y="2405152"/>
            <a:ext cx="3031800" cy="504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Introduction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Multiplicar"/>
          <p:cNvSpPr/>
          <p:nvPr/>
        </p:nvSpPr>
        <p:spPr>
          <a:xfrm>
            <a:off x="2095592" y="2392752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Multiplicar"/>
          <p:cNvSpPr/>
          <p:nvPr/>
        </p:nvSpPr>
        <p:spPr>
          <a:xfrm>
            <a:off x="1489724" y="2377016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Multiplicar"/>
          <p:cNvSpPr/>
          <p:nvPr/>
        </p:nvSpPr>
        <p:spPr>
          <a:xfrm>
            <a:off x="2095592" y="2882740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Multiplicar"/>
          <p:cNvSpPr/>
          <p:nvPr/>
        </p:nvSpPr>
        <p:spPr>
          <a:xfrm>
            <a:off x="885524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47664" y="1916832"/>
            <a:ext cx="432047" cy="483589"/>
          </a:xfrm>
          <a:prstGeom prst="rect">
            <a:avLst/>
          </a:prstGeom>
          <a:noFill/>
        </p:spPr>
      </p:pic>
      <p:pic>
        <p:nvPicPr>
          <p:cNvPr id="4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95736" y="1916832"/>
            <a:ext cx="432047" cy="483589"/>
          </a:xfrm>
          <a:prstGeom prst="rect">
            <a:avLst/>
          </a:prstGeom>
          <a:noFill/>
        </p:spPr>
      </p:pic>
      <p:pic>
        <p:nvPicPr>
          <p:cNvPr id="50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61932" y="1888696"/>
            <a:ext cx="432047" cy="483589"/>
          </a:xfrm>
          <a:prstGeom prst="rect">
            <a:avLst/>
          </a:prstGeom>
          <a:noFill/>
        </p:spPr>
      </p:pic>
      <p:sp>
        <p:nvSpPr>
          <p:cNvPr id="51" name="50 Multiplicar"/>
          <p:cNvSpPr/>
          <p:nvPr/>
        </p:nvSpPr>
        <p:spPr>
          <a:xfrm>
            <a:off x="2699792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Multiplicar"/>
          <p:cNvSpPr/>
          <p:nvPr/>
        </p:nvSpPr>
        <p:spPr>
          <a:xfrm>
            <a:off x="3923928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Multiplicar"/>
          <p:cNvSpPr/>
          <p:nvPr/>
        </p:nvSpPr>
        <p:spPr>
          <a:xfrm>
            <a:off x="5320216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Multiplicar"/>
          <p:cNvSpPr/>
          <p:nvPr/>
        </p:nvSpPr>
        <p:spPr>
          <a:xfrm>
            <a:off x="7150220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Multiplicar"/>
          <p:cNvSpPr/>
          <p:nvPr/>
        </p:nvSpPr>
        <p:spPr>
          <a:xfrm>
            <a:off x="7754420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Multiplicar"/>
          <p:cNvSpPr/>
          <p:nvPr/>
        </p:nvSpPr>
        <p:spPr>
          <a:xfrm>
            <a:off x="8344552" y="184482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84024" y="1888696"/>
            <a:ext cx="432047" cy="483589"/>
          </a:xfrm>
          <a:prstGeom prst="rect">
            <a:avLst/>
          </a:prstGeom>
          <a:noFill/>
        </p:spPr>
      </p:pic>
      <p:pic>
        <p:nvPicPr>
          <p:cNvPr id="59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88224" y="1887028"/>
            <a:ext cx="432047" cy="483589"/>
          </a:xfrm>
          <a:prstGeom prst="rect">
            <a:avLst/>
          </a:prstGeom>
          <a:noFill/>
        </p:spPr>
      </p:pic>
      <p:sp>
        <p:nvSpPr>
          <p:cNvPr id="69" name="68 CuadroTexto"/>
          <p:cNvSpPr txBox="1"/>
          <p:nvPr/>
        </p:nvSpPr>
        <p:spPr>
          <a:xfrm>
            <a:off x="553620" y="13109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g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251520" y="14633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h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4989980" y="1309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g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687880" y="14614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h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74" name="7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5400000">
            <a:off x="1373487" y="2313267"/>
            <a:ext cx="754382" cy="205740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2060847"/>
            <a:ext cx="811989" cy="170078"/>
          </a:xfrm>
          <a:prstGeom prst="rect">
            <a:avLst/>
          </a:prstGeom>
          <a:noFill/>
          <a:ln/>
          <a:effectLst/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47977" y="2060847"/>
            <a:ext cx="776327" cy="170078"/>
          </a:xfrm>
          <a:prstGeom prst="rect">
            <a:avLst/>
          </a:prstGeom>
          <a:noFill/>
          <a:ln/>
          <a:effectLst/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5400000">
            <a:off x="1997484" y="2407293"/>
            <a:ext cx="754382" cy="526695"/>
          </a:xfrm>
          <a:prstGeom prst="rect">
            <a:avLst/>
          </a:prstGeom>
          <a:noFill/>
          <a:ln/>
          <a:effectLst/>
        </p:spPr>
      </p:pic>
      <p:pic>
        <p:nvPicPr>
          <p:cNvPr id="82" name="8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6145" y="980728"/>
            <a:ext cx="3641361" cy="228346"/>
          </a:xfrm>
          <a:prstGeom prst="rect">
            <a:avLst/>
          </a:prstGeom>
          <a:noFill/>
          <a:ln/>
          <a:effectLst/>
        </p:spPr>
      </p:pic>
      <p:pic>
        <p:nvPicPr>
          <p:cNvPr id="83" name="8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95780" y="980728"/>
            <a:ext cx="3678931" cy="228410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1988" y="5229199"/>
            <a:ext cx="3035617" cy="497727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5400000">
            <a:off x="6086182" y="2369654"/>
            <a:ext cx="1382576" cy="491034"/>
          </a:xfrm>
          <a:prstGeom prst="rect">
            <a:avLst/>
          </a:prstGeom>
          <a:noFill/>
          <a:ln/>
          <a:effectLst/>
        </p:spPr>
      </p:pic>
      <p:sp>
        <p:nvSpPr>
          <p:cNvPr id="89" name="88 Multiplicar"/>
          <p:cNvSpPr/>
          <p:nvPr/>
        </p:nvSpPr>
        <p:spPr>
          <a:xfrm>
            <a:off x="5926084" y="2377016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 redondeado"/>
          <p:cNvSpPr/>
          <p:nvPr/>
        </p:nvSpPr>
        <p:spPr>
          <a:xfrm>
            <a:off x="251520" y="5877272"/>
            <a:ext cx="8640960" cy="8342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Multiplicar"/>
          <p:cNvSpPr/>
          <p:nvPr/>
        </p:nvSpPr>
        <p:spPr>
          <a:xfrm>
            <a:off x="6530284" y="6007221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Matemáticas (Doutorado)\DEA\Figuras\Imagen1 - copia - copia (2)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8942" y="6021289"/>
            <a:ext cx="514666" cy="576064"/>
          </a:xfrm>
          <a:prstGeom prst="rect">
            <a:avLst/>
          </a:prstGeom>
          <a:noFill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2874" y="5977416"/>
            <a:ext cx="1646281" cy="632035"/>
          </a:xfrm>
          <a:prstGeom prst="rect">
            <a:avLst/>
          </a:prstGeom>
          <a:noFill/>
          <a:ln/>
          <a:effectLst/>
        </p:spPr>
      </p:pic>
      <p:pic>
        <p:nvPicPr>
          <p:cNvPr id="97" name="9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4288" y="6079228"/>
            <a:ext cx="1386289" cy="435081"/>
          </a:xfrm>
          <a:prstGeom prst="rect">
            <a:avLst/>
          </a:prstGeom>
          <a:noFill/>
          <a:ln/>
          <a:effectLst/>
        </p:spPr>
      </p:pic>
      <p:grpSp>
        <p:nvGrpSpPr>
          <p:cNvPr id="95" name="94 Grupo"/>
          <p:cNvGrpSpPr/>
          <p:nvPr/>
        </p:nvGrpSpPr>
        <p:grpSpPr>
          <a:xfrm>
            <a:off x="3491880" y="5991485"/>
            <a:ext cx="561996" cy="714723"/>
            <a:chOff x="3779912" y="6021288"/>
            <a:chExt cx="561996" cy="714723"/>
          </a:xfrm>
        </p:grpSpPr>
        <p:pic>
          <p:nvPicPr>
            <p:cNvPr id="91" name="Picture 3" descr="D:\Matemáticas (Doutorado)\DEA\Figuras\Imagen1 - copia - copia (2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779912" y="6021288"/>
              <a:ext cx="514666" cy="576064"/>
            </a:xfrm>
            <a:prstGeom prst="rect">
              <a:avLst/>
            </a:prstGeom>
            <a:noFill/>
          </p:spPr>
        </p:pic>
        <p:sp>
          <p:nvSpPr>
            <p:cNvPr id="94" name="93 CuadroTexto"/>
            <p:cNvSpPr txBox="1"/>
            <p:nvPr/>
          </p:nvSpPr>
          <p:spPr>
            <a:xfrm>
              <a:off x="3981868" y="6151236"/>
              <a:ext cx="3600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3200" b="1" smtClean="0">
                  <a:solidFill>
                    <a:schemeClr val="accent4"/>
                  </a:solidFill>
                </a:rPr>
                <a:t>?</a:t>
              </a:r>
              <a:endParaRPr lang="es-ES" sz="3200" b="1">
                <a:solidFill>
                  <a:schemeClr val="accent4"/>
                </a:solidFill>
              </a:endParaRPr>
            </a:p>
          </p:txBody>
        </p:sp>
      </p:grpSp>
      <p:pic>
        <p:nvPicPr>
          <p:cNvPr id="92" name="91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54026" y="5991485"/>
            <a:ext cx="1644677" cy="631420"/>
          </a:xfrm>
          <a:prstGeom prst="rect">
            <a:avLst/>
          </a:prstGeom>
          <a:noFill/>
          <a:ln/>
          <a:effectLst/>
        </p:spPr>
      </p:pic>
      <p:sp>
        <p:nvSpPr>
          <p:cNvPr id="62" name="61 Multiplicar"/>
          <p:cNvSpPr/>
          <p:nvPr/>
        </p:nvSpPr>
        <p:spPr>
          <a:xfrm>
            <a:off x="6530284" y="2896808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3" name="72 Grupo"/>
          <p:cNvGrpSpPr/>
          <p:nvPr/>
        </p:nvGrpSpPr>
        <p:grpSpPr>
          <a:xfrm>
            <a:off x="6084847" y="5243268"/>
            <a:ext cx="2318634" cy="273964"/>
            <a:chOff x="6084847" y="5243268"/>
            <a:chExt cx="2318634" cy="273964"/>
          </a:xfrm>
        </p:grpSpPr>
        <p:pic>
          <p:nvPicPr>
            <p:cNvPr id="39" name="38 Imagen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88368" y="5288808"/>
              <a:ext cx="1715113" cy="19431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4" name="123 Flecha derecha"/>
            <p:cNvSpPr/>
            <p:nvPr/>
          </p:nvSpPr>
          <p:spPr>
            <a:xfrm>
              <a:off x="6084847" y="5243268"/>
              <a:ext cx="503377" cy="2739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1247232" y="5243268"/>
            <a:ext cx="1612312" cy="288032"/>
            <a:chOff x="1247232" y="5243268"/>
            <a:chExt cx="1612312" cy="288032"/>
          </a:xfrm>
        </p:grpSpPr>
        <p:pic>
          <p:nvPicPr>
            <p:cNvPr id="37" name="36 Imagen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47232" y="5287140"/>
              <a:ext cx="712472" cy="19431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5" name="124 Flecha derecha"/>
            <p:cNvSpPr/>
            <p:nvPr/>
          </p:nvSpPr>
          <p:spPr>
            <a:xfrm rot="10800000">
              <a:off x="2139464" y="5243268"/>
              <a:ext cx="72008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1" name="60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6200000">
            <a:off x="5752240" y="2291497"/>
            <a:ext cx="833935" cy="170078"/>
          </a:xfrm>
          <a:prstGeom prst="rect">
            <a:avLst/>
          </a:prstGeom>
          <a:noFill/>
          <a:ln/>
          <a:effectLst/>
        </p:spPr>
      </p:pic>
      <p:sp>
        <p:nvSpPr>
          <p:cNvPr id="78" name="77 Multiplicar"/>
          <p:cNvSpPr/>
          <p:nvPr/>
        </p:nvSpPr>
        <p:spPr>
          <a:xfrm>
            <a:off x="2685724" y="237868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Multiplicar"/>
          <p:cNvSpPr/>
          <p:nvPr/>
        </p:nvSpPr>
        <p:spPr>
          <a:xfrm>
            <a:off x="3333796" y="237868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Multiplicar"/>
          <p:cNvSpPr/>
          <p:nvPr/>
        </p:nvSpPr>
        <p:spPr>
          <a:xfrm>
            <a:off x="3923928" y="237868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Multiplicar"/>
          <p:cNvSpPr/>
          <p:nvPr/>
        </p:nvSpPr>
        <p:spPr>
          <a:xfrm>
            <a:off x="7754420" y="2377016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Multiplicar"/>
          <p:cNvSpPr/>
          <p:nvPr/>
        </p:nvSpPr>
        <p:spPr>
          <a:xfrm>
            <a:off x="8344552" y="2378684"/>
            <a:ext cx="504056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0" name="129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88224" y="2420888"/>
            <a:ext cx="437526" cy="482400"/>
          </a:xfrm>
          <a:prstGeom prst="rect">
            <a:avLst/>
          </a:prstGeom>
          <a:noFill/>
          <a:ln/>
          <a:effectLst/>
        </p:spPr>
      </p:pic>
      <p:grpSp>
        <p:nvGrpSpPr>
          <p:cNvPr id="133" name="132 Grupo"/>
          <p:cNvGrpSpPr/>
          <p:nvPr/>
        </p:nvGrpSpPr>
        <p:grpSpPr>
          <a:xfrm>
            <a:off x="7193878" y="2924944"/>
            <a:ext cx="518008" cy="595228"/>
            <a:chOff x="9468544" y="4221088"/>
            <a:chExt cx="518008" cy="595228"/>
          </a:xfrm>
        </p:grpSpPr>
        <p:sp>
          <p:nvSpPr>
            <p:cNvPr id="114" name="113 CuadroTexto"/>
            <p:cNvSpPr txBox="1"/>
            <p:nvPr/>
          </p:nvSpPr>
          <p:spPr>
            <a:xfrm>
              <a:off x="9626512" y="4293096"/>
              <a:ext cx="3600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800" b="1" smtClean="0">
                  <a:solidFill>
                    <a:schemeClr val="accent4"/>
                  </a:solidFill>
                </a:rPr>
                <a:t>?</a:t>
              </a:r>
              <a:endParaRPr lang="es-ES" sz="2800" b="1">
                <a:solidFill>
                  <a:schemeClr val="accent4"/>
                </a:solidFill>
              </a:endParaRPr>
            </a:p>
          </p:txBody>
        </p:sp>
        <p:pic>
          <p:nvPicPr>
            <p:cNvPr id="132" name="131 Imagen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4" name="133 Grupo"/>
          <p:cNvGrpSpPr/>
          <p:nvPr/>
        </p:nvGrpSpPr>
        <p:grpSpPr>
          <a:xfrm>
            <a:off x="7798408" y="2924944"/>
            <a:ext cx="518008" cy="595228"/>
            <a:chOff x="9468544" y="4221088"/>
            <a:chExt cx="518008" cy="595228"/>
          </a:xfrm>
        </p:grpSpPr>
        <p:sp>
          <p:nvSpPr>
            <p:cNvPr id="135" name="134 CuadroTexto"/>
            <p:cNvSpPr txBox="1"/>
            <p:nvPr/>
          </p:nvSpPr>
          <p:spPr>
            <a:xfrm>
              <a:off x="9626512" y="4293096"/>
              <a:ext cx="3600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800" b="1" smtClean="0">
                  <a:solidFill>
                    <a:schemeClr val="accent4"/>
                  </a:solidFill>
                </a:rPr>
                <a:t>?</a:t>
              </a:r>
              <a:endParaRPr lang="es-ES" sz="2800" b="1">
                <a:solidFill>
                  <a:schemeClr val="accent4"/>
                </a:solidFill>
              </a:endParaRPr>
            </a:p>
          </p:txBody>
        </p:sp>
        <p:pic>
          <p:nvPicPr>
            <p:cNvPr id="136" name="135 Imagen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5" name="74 CuadroTexto"/>
          <p:cNvSpPr txBox="1"/>
          <p:nvPr/>
        </p:nvSpPr>
        <p:spPr>
          <a:xfrm>
            <a:off x="5908680" y="188640"/>
            <a:ext cx="286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The problem in complex space forms</a:t>
            </a:r>
            <a:endParaRPr lang="es-ES" sz="1400">
              <a:solidFill>
                <a:schemeClr val="bg2"/>
              </a:solidFill>
            </a:endParaRPr>
          </a:p>
        </p:txBody>
      </p:sp>
      <p:sp>
        <p:nvSpPr>
          <p:cNvPr id="90" name="AutoShape 83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47" grpId="0" animBg="1"/>
      <p:bldP spid="45" grpId="0" animBg="1"/>
      <p:bldP spid="46" grpId="0" animBg="1"/>
      <p:bldP spid="22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89" grpId="0" animBg="1"/>
      <p:bldP spid="62" grpId="0" animBg="1"/>
      <p:bldP spid="78" grpId="0" animBg="1"/>
      <p:bldP spid="79" grpId="0" animBg="1"/>
      <p:bldP spid="81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           as a symmetric space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8" name="7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403" y="158836"/>
            <a:ext cx="966455" cy="361745"/>
          </a:xfrm>
          <a:prstGeom prst="rect">
            <a:avLst/>
          </a:prstGeom>
          <a:noFill/>
          <a:ln/>
          <a:effectLst/>
        </p:spPr>
      </p:pic>
      <p:pic>
        <p:nvPicPr>
          <p:cNvPr id="142" name="141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25522" y="2301306"/>
            <a:ext cx="1167386" cy="204216"/>
          </a:xfrm>
          <a:prstGeom prst="rect">
            <a:avLst/>
          </a:prstGeom>
          <a:noFill/>
          <a:ln/>
          <a:effectLst/>
        </p:spPr>
      </p:pic>
      <p:pic>
        <p:nvPicPr>
          <p:cNvPr id="30" name="2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0663" y="2294741"/>
            <a:ext cx="1765753" cy="253122"/>
          </a:xfrm>
          <a:prstGeom prst="rect">
            <a:avLst/>
          </a:prstGeom>
          <a:noFill/>
          <a:ln/>
          <a:effectLst/>
        </p:spPr>
      </p:pic>
      <p:pic>
        <p:nvPicPr>
          <p:cNvPr id="29" name="2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8894" y="2139803"/>
            <a:ext cx="2285409" cy="597253"/>
          </a:xfrm>
          <a:prstGeom prst="rect">
            <a:avLst/>
          </a:prstGeom>
          <a:noFill/>
          <a:ln/>
          <a:effectLst/>
        </p:spPr>
      </p:pic>
      <p:sp>
        <p:nvSpPr>
          <p:cNvPr id="36" name="35 CuadroTexto"/>
          <p:cNvSpPr txBox="1"/>
          <p:nvPr/>
        </p:nvSpPr>
        <p:spPr>
          <a:xfrm>
            <a:off x="6804248" y="884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Root space and Iwasawa decompositions</a:t>
            </a:r>
            <a:endParaRPr lang="es-ES" sz="1400">
              <a:solidFill>
                <a:schemeClr val="bg2"/>
              </a:solidFill>
            </a:endParaRPr>
          </a:p>
        </p:txBody>
      </p:sp>
      <p:pic>
        <p:nvPicPr>
          <p:cNvPr id="57" name="5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3796" y="2940680"/>
            <a:ext cx="5093218" cy="268225"/>
          </a:xfrm>
          <a:prstGeom prst="rect">
            <a:avLst/>
          </a:prstGeom>
          <a:noFill/>
          <a:ln/>
          <a:effectLst/>
        </p:spPr>
      </p:pic>
      <p:pic>
        <p:nvPicPr>
          <p:cNvPr id="32" name="3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3796" y="3327187"/>
            <a:ext cx="1575604" cy="183993"/>
          </a:xfrm>
          <a:prstGeom prst="rect">
            <a:avLst/>
          </a:prstGeom>
          <a:noFill/>
          <a:ln/>
          <a:effectLst/>
        </p:spPr>
      </p:pic>
      <p:sp>
        <p:nvSpPr>
          <p:cNvPr id="82" name="81 Flecha derecha"/>
          <p:cNvSpPr/>
          <p:nvPr/>
        </p:nvSpPr>
        <p:spPr>
          <a:xfrm>
            <a:off x="3173538" y="2261362"/>
            <a:ext cx="864096" cy="3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lecha derecha"/>
          <p:cNvSpPr/>
          <p:nvPr/>
        </p:nvSpPr>
        <p:spPr>
          <a:xfrm>
            <a:off x="5607742" y="2247294"/>
            <a:ext cx="670552" cy="3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683568" y="864848"/>
            <a:ext cx="2592288" cy="4759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2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8251" y="982396"/>
            <a:ext cx="1522923" cy="252806"/>
          </a:xfrm>
          <a:prstGeom prst="rect">
            <a:avLst/>
          </a:prstGeom>
          <a:noFill/>
          <a:ln/>
          <a:effectLst/>
        </p:spPr>
      </p:pic>
      <p:sp>
        <p:nvSpPr>
          <p:cNvPr id="53" name="52 Rectángulo"/>
          <p:cNvSpPr/>
          <p:nvPr/>
        </p:nvSpPr>
        <p:spPr>
          <a:xfrm>
            <a:off x="3491880" y="864848"/>
            <a:ext cx="4896544" cy="47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58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8371" y="994930"/>
            <a:ext cx="1393853" cy="215037"/>
          </a:xfrm>
          <a:prstGeom prst="rect">
            <a:avLst/>
          </a:prstGeom>
          <a:noFill/>
          <a:ln/>
          <a:effectLst/>
        </p:spPr>
      </p:pic>
      <p:pic>
        <p:nvPicPr>
          <p:cNvPr id="60" name="59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2160" y="994930"/>
            <a:ext cx="1912015" cy="215037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8894" y="1676040"/>
            <a:ext cx="1066802" cy="240792"/>
          </a:xfrm>
          <a:prstGeom prst="rect">
            <a:avLst/>
          </a:prstGeom>
          <a:noFill/>
          <a:ln/>
          <a:effectLst/>
        </p:spPr>
      </p:pic>
      <p:pic>
        <p:nvPicPr>
          <p:cNvPr id="28" name="2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81774" y="1676176"/>
            <a:ext cx="3385551" cy="240520"/>
          </a:xfrm>
          <a:prstGeom prst="rect">
            <a:avLst/>
          </a:prstGeom>
          <a:noFill/>
          <a:ln/>
          <a:effectLst/>
        </p:spPr>
      </p:pic>
      <p:sp>
        <p:nvSpPr>
          <p:cNvPr id="102" name="101 Flecha derecha"/>
          <p:cNvSpPr/>
          <p:nvPr/>
        </p:nvSpPr>
        <p:spPr>
          <a:xfrm>
            <a:off x="2455632" y="2924944"/>
            <a:ext cx="748216" cy="3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6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8894" y="2996788"/>
            <a:ext cx="1558448" cy="216112"/>
          </a:xfrm>
          <a:prstGeom prst="rect">
            <a:avLst/>
          </a:prstGeom>
          <a:noFill/>
          <a:ln/>
          <a:effectLst/>
        </p:spPr>
      </p:pic>
      <p:sp>
        <p:nvSpPr>
          <p:cNvPr id="39" name="38 Rectángulo"/>
          <p:cNvSpPr/>
          <p:nvPr/>
        </p:nvSpPr>
        <p:spPr>
          <a:xfrm>
            <a:off x="5796136" y="3724066"/>
            <a:ext cx="2592288" cy="922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Rectángulo"/>
          <p:cNvSpPr/>
          <p:nvPr/>
        </p:nvSpPr>
        <p:spPr>
          <a:xfrm>
            <a:off x="683568" y="3717032"/>
            <a:ext cx="4896544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66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2932" y="4279028"/>
            <a:ext cx="3797816" cy="228600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95099" y="3861048"/>
            <a:ext cx="3873483" cy="240759"/>
          </a:xfrm>
          <a:prstGeom prst="rect">
            <a:avLst/>
          </a:prstGeom>
          <a:noFill/>
          <a:ln/>
          <a:effectLst/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1390" y="3889184"/>
            <a:ext cx="1541781" cy="217195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2109" y="4286773"/>
            <a:ext cx="2180342" cy="194211"/>
          </a:xfrm>
          <a:prstGeom prst="rect">
            <a:avLst/>
          </a:prstGeom>
          <a:noFill/>
          <a:ln/>
          <a:effectLst/>
        </p:spPr>
      </p:pic>
      <p:sp>
        <p:nvSpPr>
          <p:cNvPr id="62" name="61 Rectángulo"/>
          <p:cNvSpPr/>
          <p:nvPr/>
        </p:nvSpPr>
        <p:spPr>
          <a:xfrm>
            <a:off x="683568" y="6121432"/>
            <a:ext cx="7704856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47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3688" y="6237312"/>
            <a:ext cx="1660554" cy="259690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5673" y="6295252"/>
            <a:ext cx="3174639" cy="160675"/>
          </a:xfrm>
          <a:prstGeom prst="rect">
            <a:avLst/>
          </a:prstGeom>
          <a:noFill/>
          <a:ln/>
          <a:effectLst/>
        </p:spPr>
      </p:pic>
      <p:sp>
        <p:nvSpPr>
          <p:cNvPr id="63" name="62 Rectángulo"/>
          <p:cNvSpPr/>
          <p:nvPr/>
        </p:nvSpPr>
        <p:spPr>
          <a:xfrm>
            <a:off x="683568" y="4847224"/>
            <a:ext cx="7704856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41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48173" y="4983372"/>
            <a:ext cx="1536195" cy="240792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0942" y="5027244"/>
            <a:ext cx="3582287" cy="240851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48173" y="5531300"/>
            <a:ext cx="1270601" cy="204149"/>
          </a:xfrm>
          <a:prstGeom prst="rect">
            <a:avLst/>
          </a:prstGeom>
          <a:noFill/>
          <a:ln/>
          <a:effectLst/>
        </p:spPr>
      </p:pic>
      <p:pic>
        <p:nvPicPr>
          <p:cNvPr id="47" name="46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0942" y="5531300"/>
            <a:ext cx="3670244" cy="228628"/>
          </a:xfrm>
          <a:prstGeom prst="rect">
            <a:avLst/>
          </a:prstGeom>
          <a:noFill/>
          <a:ln/>
          <a:effectLst/>
        </p:spPr>
      </p:pic>
      <p:sp>
        <p:nvSpPr>
          <p:cNvPr id="58" name="57 Flecha derecha"/>
          <p:cNvSpPr/>
          <p:nvPr/>
        </p:nvSpPr>
        <p:spPr>
          <a:xfrm>
            <a:off x="5148064" y="4955236"/>
            <a:ext cx="950172" cy="3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5148064" y="5459292"/>
            <a:ext cx="950172" cy="3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AutoShape 83">
            <a:hlinkClick r:id="rId4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102" grpId="0" animBg="1"/>
      <p:bldP spid="39" grpId="0" animBg="1"/>
      <p:bldP spid="64" grpId="0" animBg="1"/>
      <p:bldP spid="62" grpId="0" animBg="1"/>
      <p:bldP spid="63" grpId="0" animBg="1"/>
      <p:bldP spid="58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88 Rectángulo"/>
          <p:cNvSpPr/>
          <p:nvPr/>
        </p:nvSpPr>
        <p:spPr>
          <a:xfrm>
            <a:off x="683568" y="4725144"/>
            <a:ext cx="7776864" cy="188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Rectángulo"/>
          <p:cNvSpPr/>
          <p:nvPr/>
        </p:nvSpPr>
        <p:spPr>
          <a:xfrm>
            <a:off x="683568" y="3558502"/>
            <a:ext cx="263616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           as a symmetric space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8" name="7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403" y="158836"/>
            <a:ext cx="966455" cy="361745"/>
          </a:xfrm>
          <a:prstGeom prst="rect">
            <a:avLst/>
          </a:prstGeom>
          <a:noFill/>
          <a:ln/>
          <a:effectLst/>
        </p:spPr>
      </p:pic>
      <p:sp>
        <p:nvSpPr>
          <p:cNvPr id="36" name="35 CuadroTexto"/>
          <p:cNvSpPr txBox="1"/>
          <p:nvPr/>
        </p:nvSpPr>
        <p:spPr>
          <a:xfrm>
            <a:off x="6732240" y="18296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</a:rPr>
              <a:t>The submanifolds </a:t>
            </a:r>
            <a:r>
              <a:rPr lang="es-ES" sz="1400" i="1" smtClean="0">
                <a:solidFill>
                  <a:schemeClr val="bg2"/>
                </a:solidFill>
              </a:rPr>
              <a:t>W</a:t>
            </a:r>
            <a:r>
              <a:rPr lang="es-ES" sz="2000" baseline="30000" smtClean="0">
                <a:solidFill>
                  <a:schemeClr val="bg2"/>
                </a:solidFill>
              </a:rPr>
              <a:t>2</a:t>
            </a:r>
            <a:r>
              <a:rPr lang="es-ES" sz="2000" i="1" baseline="30000" smtClean="0">
                <a:solidFill>
                  <a:schemeClr val="bg2"/>
                </a:solidFill>
              </a:rPr>
              <a:t>n-k</a:t>
            </a:r>
            <a:endParaRPr lang="es-ES" sz="2000" i="1" baseline="30000">
              <a:solidFill>
                <a:schemeClr val="bg2"/>
              </a:solidFill>
            </a:endParaRPr>
          </a:p>
        </p:txBody>
      </p:sp>
      <p:grpSp>
        <p:nvGrpSpPr>
          <p:cNvPr id="85" name="84 Grupo"/>
          <p:cNvGrpSpPr/>
          <p:nvPr/>
        </p:nvGrpSpPr>
        <p:grpSpPr>
          <a:xfrm>
            <a:off x="5796136" y="908720"/>
            <a:ext cx="2664296" cy="1080120"/>
            <a:chOff x="553620" y="908720"/>
            <a:chExt cx="2664296" cy="1080120"/>
          </a:xfrm>
        </p:grpSpPr>
        <p:sp>
          <p:nvSpPr>
            <p:cNvPr id="55" name="54 Rectángulo"/>
            <p:cNvSpPr/>
            <p:nvPr/>
          </p:nvSpPr>
          <p:spPr>
            <a:xfrm>
              <a:off x="553620" y="908720"/>
              <a:ext cx="2664296" cy="108012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" name="24 Imagen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7584" y="1024600"/>
              <a:ext cx="1536195" cy="2407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26 Imagen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05892" y="1672672"/>
              <a:ext cx="1002464" cy="21633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28 Cerrar llave"/>
            <p:cNvSpPr/>
            <p:nvPr/>
          </p:nvSpPr>
          <p:spPr>
            <a:xfrm rot="16200000">
              <a:off x="2137796" y="952592"/>
              <a:ext cx="288032" cy="1008112"/>
            </a:xfrm>
            <a:prstGeom prst="rightBrac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7" name="4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378354"/>
            <a:ext cx="1891257" cy="216230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4206574"/>
            <a:ext cx="985725" cy="177090"/>
          </a:xfrm>
          <a:prstGeom prst="rect">
            <a:avLst/>
          </a:prstGeom>
          <a:noFill/>
          <a:ln/>
          <a:effectLst/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1876" y="3674382"/>
            <a:ext cx="2011684" cy="303582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1196751"/>
            <a:ext cx="2804145" cy="596756"/>
          </a:xfrm>
          <a:prstGeom prst="rect">
            <a:avLst/>
          </a:prstGeom>
          <a:noFill/>
          <a:ln/>
          <a:effectLst/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738394"/>
            <a:ext cx="2882710" cy="228544"/>
          </a:xfrm>
          <a:prstGeom prst="rect">
            <a:avLst/>
          </a:prstGeom>
          <a:noFill/>
          <a:ln/>
          <a:effectLst/>
        </p:spPr>
      </p:pic>
      <p:pic>
        <p:nvPicPr>
          <p:cNvPr id="69" name="68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1768" y="4897296"/>
            <a:ext cx="4410605" cy="228765"/>
          </a:xfrm>
          <a:prstGeom prst="rect">
            <a:avLst/>
          </a:prstGeom>
          <a:noFill/>
          <a:ln/>
          <a:effectLst/>
        </p:spPr>
      </p:pic>
      <p:pic>
        <p:nvPicPr>
          <p:cNvPr id="73" name="72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8958" y="3768571"/>
            <a:ext cx="3261474" cy="280000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37381" y="2344116"/>
            <a:ext cx="2070923" cy="585592"/>
          </a:xfrm>
          <a:prstGeom prst="rect">
            <a:avLst/>
          </a:prstGeom>
          <a:noFill/>
          <a:ln/>
          <a:effectLst/>
        </p:spPr>
      </p:pic>
      <p:pic>
        <p:nvPicPr>
          <p:cNvPr id="53" name="52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8958" y="4128611"/>
            <a:ext cx="2137183" cy="194289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5580" y="5775460"/>
            <a:ext cx="838346" cy="253028"/>
          </a:xfrm>
          <a:prstGeom prst="rect">
            <a:avLst/>
          </a:prstGeom>
          <a:noFill/>
          <a:ln/>
          <a:effectLst/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2016" y="5747322"/>
            <a:ext cx="2499348" cy="409799"/>
          </a:xfrm>
          <a:prstGeom prst="rect">
            <a:avLst/>
          </a:prstGeom>
          <a:noFill/>
          <a:ln/>
          <a:effectLst/>
        </p:spPr>
      </p:pic>
      <p:sp>
        <p:nvSpPr>
          <p:cNvPr id="58" name="57 Elipse"/>
          <p:cNvSpPr/>
          <p:nvPr/>
        </p:nvSpPr>
        <p:spPr bwMode="auto">
          <a:xfrm>
            <a:off x="4753788" y="580486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43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2016" y="6263516"/>
            <a:ext cx="2321646" cy="160040"/>
          </a:xfrm>
          <a:prstGeom prst="rect">
            <a:avLst/>
          </a:prstGeom>
          <a:noFill/>
          <a:ln/>
          <a:effectLst/>
        </p:spPr>
      </p:pic>
      <p:sp>
        <p:nvSpPr>
          <p:cNvPr id="59" name="58 Elipse"/>
          <p:cNvSpPr/>
          <p:nvPr/>
        </p:nvSpPr>
        <p:spPr bwMode="auto">
          <a:xfrm>
            <a:off x="4753788" y="625138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42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12016" y="5243268"/>
            <a:ext cx="2070423" cy="393350"/>
          </a:xfrm>
          <a:prstGeom prst="rect">
            <a:avLst/>
          </a:prstGeom>
          <a:noFill/>
          <a:ln/>
          <a:effectLst/>
        </p:spPr>
      </p:pic>
      <p:sp>
        <p:nvSpPr>
          <p:cNvPr id="60" name="59 Elipse"/>
          <p:cNvSpPr/>
          <p:nvPr/>
        </p:nvSpPr>
        <p:spPr>
          <a:xfrm>
            <a:off x="4753788" y="537281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izquierda y derecha"/>
          <p:cNvSpPr/>
          <p:nvPr/>
        </p:nvSpPr>
        <p:spPr>
          <a:xfrm>
            <a:off x="3117772" y="5703452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lecha derecha"/>
          <p:cNvSpPr/>
          <p:nvPr/>
        </p:nvSpPr>
        <p:spPr>
          <a:xfrm>
            <a:off x="4171543" y="2456892"/>
            <a:ext cx="86555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Cerrar llave"/>
          <p:cNvSpPr/>
          <p:nvPr/>
        </p:nvSpPr>
        <p:spPr>
          <a:xfrm>
            <a:off x="3769085" y="2276872"/>
            <a:ext cx="216024" cy="720080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Flecha derecha"/>
          <p:cNvSpPr/>
          <p:nvPr/>
        </p:nvSpPr>
        <p:spPr>
          <a:xfrm>
            <a:off x="3474124" y="3666514"/>
            <a:ext cx="10258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93 Abrir llave"/>
          <p:cNvSpPr/>
          <p:nvPr/>
        </p:nvSpPr>
        <p:spPr>
          <a:xfrm>
            <a:off x="4427984" y="5315276"/>
            <a:ext cx="216024" cy="1166196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" name="104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0971" y="1498852"/>
            <a:ext cx="1066214" cy="268077"/>
          </a:xfrm>
          <a:prstGeom prst="rect">
            <a:avLst/>
          </a:prstGeom>
          <a:noFill/>
          <a:ln/>
          <a:effectLst/>
        </p:spPr>
      </p:pic>
      <p:sp>
        <p:nvSpPr>
          <p:cNvPr id="106" name="105 Flecha izquierda"/>
          <p:cNvSpPr/>
          <p:nvPr/>
        </p:nvSpPr>
        <p:spPr>
          <a:xfrm>
            <a:off x="3106945" y="1530324"/>
            <a:ext cx="936104" cy="272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AutoShape 83">
            <a:hlinkClick r:id="rId3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9" name="38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8958" y="3428054"/>
            <a:ext cx="1933561" cy="160698"/>
          </a:xfrm>
          <a:prstGeom prst="rect">
            <a:avLst/>
          </a:prstGeom>
          <a:noFill/>
          <a:ln/>
          <a:effectLst/>
        </p:spPr>
      </p:pic>
      <p:sp>
        <p:nvSpPr>
          <p:cNvPr id="40" name="39 Abrir llave"/>
          <p:cNvSpPr/>
          <p:nvPr/>
        </p:nvSpPr>
        <p:spPr>
          <a:xfrm>
            <a:off x="4644008" y="3314788"/>
            <a:ext cx="216024" cy="1080120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4932040" y="344473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4932040" y="383291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71" grpId="0" animBg="1"/>
      <p:bldP spid="58" grpId="0" animBg="1"/>
      <p:bldP spid="59" grpId="0" animBg="1"/>
      <p:bldP spid="60" grpId="0" animBg="1"/>
      <p:bldP spid="82" grpId="0" animBg="1"/>
      <p:bldP spid="83" grpId="0" animBg="1"/>
      <p:bldP spid="84" grpId="0" animBg="1"/>
      <p:bldP spid="86" grpId="0" animBg="1"/>
      <p:bldP spid="94" grpId="0" animBg="1"/>
      <p:bldP spid="106" grpId="0" animBg="1"/>
      <p:bldP spid="40" grpId="0" animBg="1"/>
      <p:bldP spid="4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máticas (Doutorado)\DEA\Figuras\Imagen1 - cop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2136" y="3212976"/>
            <a:ext cx="1865662" cy="2088232"/>
          </a:xfrm>
          <a:prstGeom prst="rect">
            <a:avLst/>
          </a:prstGeom>
          <a:noFill/>
        </p:spPr>
      </p:pic>
      <p:sp>
        <p:nvSpPr>
          <p:cNvPr id="81" name="80 Rectángulo"/>
          <p:cNvSpPr/>
          <p:nvPr/>
        </p:nvSpPr>
        <p:spPr>
          <a:xfrm>
            <a:off x="395536" y="980728"/>
            <a:ext cx="8352928" cy="1944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8350" y="2095264"/>
            <a:ext cx="7473998" cy="597920"/>
          </a:xfrm>
          <a:prstGeom prst="rect">
            <a:avLst/>
          </a:prstGeom>
          <a:noFill/>
          <a:ln/>
          <a:effectLst/>
        </p:spPr>
      </p:pic>
      <p:sp>
        <p:nvSpPr>
          <p:cNvPr id="61" name="60 Multiplicar"/>
          <p:cNvSpPr/>
          <p:nvPr/>
        </p:nvSpPr>
        <p:spPr>
          <a:xfrm>
            <a:off x="251520" y="3717032"/>
            <a:ext cx="2088232" cy="1872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Main Theorem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424" y="1210819"/>
            <a:ext cx="2186910" cy="216556"/>
          </a:xfrm>
          <a:prstGeom prst="rect">
            <a:avLst/>
          </a:prstGeom>
          <a:noFill/>
          <a:ln/>
          <a:effectLst/>
        </p:spPr>
      </p:pic>
      <p:pic>
        <p:nvPicPr>
          <p:cNvPr id="21" name="2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424" y="1647011"/>
            <a:ext cx="7035349" cy="228618"/>
          </a:xfrm>
          <a:prstGeom prst="rect">
            <a:avLst/>
          </a:prstGeom>
          <a:noFill/>
          <a:ln/>
          <a:effectLst/>
        </p:spPr>
      </p:pic>
      <p:sp>
        <p:nvSpPr>
          <p:cNvPr id="58" name="57 Flecha abajo"/>
          <p:cNvSpPr/>
          <p:nvPr/>
        </p:nvSpPr>
        <p:spPr>
          <a:xfrm>
            <a:off x="3773712" y="3068960"/>
            <a:ext cx="1512168" cy="108012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" name="5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3438" y="4437311"/>
            <a:ext cx="1042418" cy="408432"/>
          </a:xfrm>
          <a:prstGeom prst="rect">
            <a:avLst/>
          </a:prstGeom>
          <a:noFill/>
          <a:ln/>
          <a:effectLst/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4437112"/>
            <a:ext cx="1092252" cy="408831"/>
          </a:xfrm>
          <a:prstGeom prst="rect">
            <a:avLst/>
          </a:prstGeom>
          <a:noFill/>
          <a:ln/>
          <a:effectLst/>
        </p:spPr>
      </p:pic>
      <p:sp>
        <p:nvSpPr>
          <p:cNvPr id="73" name="72 Rectángulo"/>
          <p:cNvSpPr/>
          <p:nvPr/>
        </p:nvSpPr>
        <p:spPr bwMode="auto">
          <a:xfrm>
            <a:off x="3995935" y="5373215"/>
            <a:ext cx="4824536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4058" y="5518217"/>
            <a:ext cx="712473" cy="215038"/>
          </a:xfrm>
          <a:prstGeom prst="rect">
            <a:avLst/>
          </a:prstGeom>
          <a:noFill/>
          <a:ln/>
          <a:effectLst/>
        </p:spPr>
      </p:pic>
      <p:pic>
        <p:nvPicPr>
          <p:cNvPr id="29" name="28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4058" y="5866598"/>
            <a:ext cx="3775417" cy="238230"/>
          </a:xfrm>
          <a:prstGeom prst="rect">
            <a:avLst/>
          </a:prstGeom>
          <a:noFill/>
          <a:ln/>
          <a:effectLst/>
        </p:spPr>
      </p:pic>
      <p:pic>
        <p:nvPicPr>
          <p:cNvPr id="32" name="31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4058" y="6238297"/>
            <a:ext cx="2137418" cy="215038"/>
          </a:xfrm>
          <a:prstGeom prst="rect">
            <a:avLst/>
          </a:prstGeom>
          <a:noFill/>
          <a:ln/>
          <a:effectLst/>
        </p:spPr>
      </p:pic>
      <p:sp>
        <p:nvSpPr>
          <p:cNvPr id="82" name="81 Elipse"/>
          <p:cNvSpPr/>
          <p:nvPr/>
        </p:nvSpPr>
        <p:spPr bwMode="auto">
          <a:xfrm>
            <a:off x="4211959" y="5589239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Elipse"/>
          <p:cNvSpPr/>
          <p:nvPr/>
        </p:nvSpPr>
        <p:spPr bwMode="auto">
          <a:xfrm>
            <a:off x="4211959" y="5949279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Elipse"/>
          <p:cNvSpPr/>
          <p:nvPr/>
        </p:nvSpPr>
        <p:spPr bwMode="auto">
          <a:xfrm>
            <a:off x="4211959" y="6309319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AutoShape 8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8" grpId="0" animBg="1"/>
      <p:bldP spid="73" grpId="0" animBg="1"/>
      <p:bldP spid="82" grpId="0" animBg="1"/>
      <p:bldP spid="83" grpId="0" animBg="1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GUEL@FLGHOPRQVVWYY57I" val="3668"/>
  <p:tag name="DEFAULTDISPLAY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oot space and Iwasawa decomposition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12"/>
  <p:tag name="PICTUREFILESIZE" val="51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nilpotent subalgebr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2"/>
  <p:tag name="PICTUREFILESIZE" val="31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bb{C}H^n\cong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33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AN$ with left invariant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4"/>
  <p:tag name="PICTUREFILESIZE" val="45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g}=\mathfrak{k}\oplus \mathfrak{a}\oplus\mathfrak{n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4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Iwasawa decomposition} of $\violet\mathfrak{g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2"/>
  <p:tag name="PICTUREFILESIZE" val="435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G=K A N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0"/>
  <p:tag name="PICTUREFILESIZE" val="28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Iwasawa decomposition} of $\violet G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9"/>
  <p:tag name="PICTUREFILESIZE" val="44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white{\color[rgb]{0.7,0.9,0.9}}&#10;&#10;\newtheorem{theorem}{{\red Theorem}}&#10;&#10;\setlength{\textwidth}{20cm}&#10;&#10;\begin{document}&#10;$\white{\mathbb{C} H ^ 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65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s}=\mathfrak{a}\oplus\mathfrak{w}\oplus\mathfrak{g}_{2\alpha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95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5cm}&#10;&#10;\begin{document}&#10;$\violet k=\dim\mathfrak{w}^\perp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1"/>
  <p:tag name="PICTUREFILESIZE" val="31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_X Y=\nabla_X Y +I\!I(X,Y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55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5cm}&#10;&#10;\begin{document}&#10;$\red{ W^{2n-k}}\violet{=S\cdot o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2"/>
  <p:tag name="PICTUREFILESIZE" val="28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w}}$ subspace of $\violet\mathfrak{g}_\alpha$ with\\ &#10;$\violet \mathfrak{w}^\perp=\mathfrak{g}_\alpha\ominus\mathfrak{w}$ real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1"/>
  <p:tag name="PICTUREFILESIZE" val="73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ie subalgebra of $\violet\mathfrak{a}\oplus\mathfrak{n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7"/>
  <p:tag name="PICTUREFILESIZE" val="40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red{\bf Rigidity theorem} \tiny{(Berndt, D\'iaz Ramos)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47"/>
  <p:tag name="PICTUREFILESIZE" val="46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orbit of the action of $\violet N^0_K(S)S$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2"/>
  <p:tag name="PICTUREFILESIZE" val="60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S}$ corresponding\\subgroup of $\violet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3"/>
  <p:tag name="PICTUREFILESIZE" val="550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8cm}&#10;&#10;\begin{document}&#10;of cohomogeneity $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28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8cm}&#10;&#10;\begin{document}&#10;$\violet W^{2n-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5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$\violet Z$ tangent to the maximal complex distribu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65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totally real normal bund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1"/>
  <p:tag name="PICTUREFILESIZE" val="35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hape operato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5"/>
  <p:tag name="PICTUREFILESIZE" val="250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8cm}&#10;&#10;\begin{document}&#10;$\violet I\!I(Z,J\xi)=\frac{\sqrt{-c}}{2}\x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3"/>
  <p:tag name="PICTUREFILESIZE" val="46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J\mathfrak{w}^\perp\subset \mathfrak{w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4"/>
  <p:tag name="PICTUREFILESIZE" val="260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ruled and minimal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9"/>
  <p:tag name="PICTUREFILESIZE" val="235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g}=\mathfrak{k}\oplus \mathfrak{a}\oplus\mathfrak{n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4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g}_\alpha\oplus\mathfrak{g}_{2\alpha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9"/>
  <p:tag name="PICTUREFILESIZE" val="30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J\xi$ has nontrivial projection onto $\violet h=2$ principal curvature\\&#10;spaces ($\violet \xi$ unit normal field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88"/>
  <p:tag name="PICTUREFILESIZE" val="1216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\subset \mathbb{C} P^n$ or $\violet 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2"/>
  <p:tag name="PICTUREFILESIZE" val="44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M$ real hypersurface with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4"/>
  <p:tag name="PICTUREFILESIZE" val="74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1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4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equidistant hypersurface to 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0"/>
  <p:tag name="PICTUREFILESIZE" val="589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ube around $\violet W^{2n-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8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h=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187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J\xi=b_1 U_1+b_2U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430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U_i\in \Gamma(T_{\lambda_i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6"/>
  <p:tag name="PICTUREFILESIZE" val="35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Algebraic consequen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7"/>
  <p:tag name="PICTUREFILESIZE" val="35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Determination of focal\\manifolds or equidistant\\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2"/>
  <p:tag name="PICTUREFILESIZE" val="79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Calculations with Gauss\\and Codazzi equa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1"/>
  <p:tag name="PICTUREFILESIZE" val="62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6cm}&#10;&#10;\begin{document}&#10;$\violet c&lt;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}$ Levi-Civita connection of $\violet{\bar{M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502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g\in\{3,4\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1"/>
  <p:tag name="PICTUREFILESIZE" val="30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Relations among the\\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8"/>
  <p:tag name="PICTUREFILESIZE" val="53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M\subset \mathbb{C} P^n, \mathbb{C} H^n$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591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g$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2"/>
  <p:tag name="PICTUREFILESIZE" val="45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Determination of $\violet b_1,b_2,\lambda_1,\lambda_2$ as a function of $\violet&#10;\lambda_3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3"/>
  <p:tag name="PICTUREFILESIZE" val="755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&#10;\begin{array}{rccl}&#10;\Phi^r: &amp; M &amp; \to &amp; \mathbb{C}H^n\\&#10;&amp; p &amp; \mapsto &amp;\textrm{exp}_p(r\xi_p)&#10;\end{array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0"/>
  <p:tag name="PICTUREFILESIZE" val="776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exists r: \Phi^r_*$ has constant rank $\violet 2n-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27"/>
  <p:tag name="PICTUREFILESIZE" val="550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M$ is a tube around $\violet W^{2n-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1"/>
  <p:tag name="PICTUREFILESIZE" val="50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Rigidity\\theorem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2"/>
  <p:tag name="PICTUREFILESIZE" val="27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lambda_1,\ldots, \lambda_g$: principal curvatures of $\violet M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9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M\subset \bar{M}}$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8"/>
  <p:tag name="PICTUREFILESIZE" val="43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T_{\lambda_1},\ldots, T_{\lambda_g}$: principal curvature sp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8"/>
  <p:tag name="PICTUREFILESIZE" val="629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\begin{center}&#10;Jacobi field\\theory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3"/>
  <p:tag name="PICTUREFILESIZE" val="29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\displaystyle&#10;0=-(c +4\lambda_3\lambda_1)+&#10;8\frac{\lambda_1-\lambda_2}{\lambda_3-\lambda_2} \|\left(\nabla_A W_1\right)_2\| ^2&#10; + 8\sum_{k=4}^g\frac{\lambda_1-\lambda_k}{\lambda_3-\lambda_k} &#10; \|\left(\nabla_A W_1\right)_k\| ^2&#10;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0"/>
  <p:tag name="PICTUREFILESIZE" val="2037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lambda_1&lt;\lambda_3&lt;\lambda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4"/>
  <p:tag name="PICTUREFILESIZE" val="32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c+4\lambda_3\lambda_1&lt;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360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In particular, $\violet M$ is an open part of a homogeneous real hypersurface&#10;of $\violet \mathbb{C} H^n$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1"/>
  <p:tag name="PICTUREFILESIZE" val="1088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There are no real hypersurfaces with constant principal curvatures in&#10; $\violet\mathbb{C} P^n$, $\violet n\geq 2$, whose Hopf vector field&#10;has $\violet h=2$ nontrivial projections onto the principal curvature spaces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0"/>
  <p:tag name="PICTUREFILESIZE" val="215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Let $\violet M$ be a connected real hypersurface in $\violet\mathbb{C} H^n$,&#10; $\violet n\geq 2$, with constant principal curvatures and whose Hopf&#10;vector field has $\violet h=2$ nontrivial projections onto the principal curvature&#10;spaces of $\violet M$. Then $\violet M$ has $\violet g\in\{3,4\}$ principal&#10;curvatures and is holomorphically congruent to an open part of: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1"/>
  <p:tag name="PICTUREFILESIZE" val="370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2.5cm}&#10;&#10;\begin{document}&#10;a ruled minimal hypersurface $\violet W^{2n-1}\subset&#10; \mathbb{C} H^n$ or one of its equidistant hypersurfaces, or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38"/>
  <p:tag name="PICTUREFILESIZE" val="128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2.5cm}&#10;&#10;\begin{document}&#10; a tube around a ruled minimal submanifold $\violet W^{2n-k}&#10;\subset\mathbb{C} H^n$, for some $\violet k\in\{2,\dots,n-1\}$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37"/>
  <p:tag name="PICTUREFILESIZE" val="1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nabla}$ Levi-Civita connection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485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red{\bf Main Theorem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2"/>
  <p:tag name="PICTUREFILESIZE" val="24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5cm}&#10;&#10;\begin{document}&#10;J. C. D\'iaz-Ramos, M. Dom\'inguez-V\'azquez: Non-Hopf real hypersurfaces with&#10;constant\\principal curvatures in complex space forms, preprint &#10;arXiv:0911.3624v1 [math.DG]\\&#10;(to appear in \emph{Indiana Univ. Math. J.}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49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ntroduction to the problem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2"/>
  <p:tag name="PICTUREFILESIZE" val="364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mogeneous hypersurfaces vs. hypersurfaces with\\constant principal curvatur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19"/>
  <p:tag name="PICTUREFILESIZE" val="93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mathbb{C} H^n$ as a symmetric spac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69"/>
  <p:tag name="PICTUREFILESIZE" val="38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complex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75"/>
  <p:tag name="PICTUREFILESIZE" val="454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submanifolds $W^{2n-k}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4"/>
  <p:tag name="PICTUREFILESIZE" val="377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Main Theorem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47"/>
  <p:tag name="PICTUREFILESIZE" val="23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Idea of the proof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74"/>
  <p:tag name="PICTUREFILESIZE" val="25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4"/>
  <p:tag name="PICTUREFILESIZE" val="37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}$ subgroup of $\violet{I(\bar{M}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446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oot space and Iwasawa decomposition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12"/>
  <p:tag name="PICTUREFILESIZE" val="51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dim T_{\lambda_1}=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4"/>
  <p:tag name="PICTUREFILESIZE" val="322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exists A\in\Gamma(\bigoplus_{k=3}^g T_{\lambda_k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5"/>
  <p:tag name="PICTUREFILESIZE" val="522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J\xi=b_1 U_1+b_2U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43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U_i\in \Gamma(T_{\lambda_i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6"/>
  <p:tag name="PICTUREFILESIZE" val="35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A\in\Gamma(T_{\lambda_3}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34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Algebraic\\consequen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6"/>
  <p:tag name="PICTUREFILESIZE" val="369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Determination of\\focal manifolds or\\equidistant\\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1"/>
  <p:tag name="PICTUREFILESIZE" val="778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JA=b_2 U_1-b_1U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3"/>
  <p:tag name="PICTUREFILESIZE" val="41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T_{\lambda_1}, T_{\lambda_2}$ real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6"/>
  <p:tag name="PICTUREFILESIZE" val="32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\times \bar{M}\to \bar{M}}$ isometric ac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8"/>
  <p:tag name="PICTUREFILESIZE" val="504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Calculations with\\Gauss and Codazzi\\equa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62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6cm}&#10;&#10;\begin{document}&#10;$\violet c&lt;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6cm}&#10;&#10;\begin{document}&#10; $\violet T_{\lambda_k}$ real, $\violet k\geq 4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2"/>
  <p:tag name="PICTUREFILESIZE" val="36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g\in\{3,4\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1"/>
  <p:tag name="PICTUREFILESIZE" val="30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\displaystyle&#10;0=-c -4\lambda_3\lambda_1+&#10;8\frac{\lambda_1-\lambda_2}{\lambda_3-\lambda_2} \|\left(\nabla_A W_1\right)_2\| ^2&#10; + 8\sum_{k=4}^g\frac{\lambda_1-\lambda_k}{\lambda_3-\lambda_k} &#10; \|\left(\nabla_A W_1\right)_k\| ^2&#10;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79"/>
  <p:tag name="PICTUREFILESIZE" val="1964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Relations among\\the principal\\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545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If $\violet g=4$, $\violet \lambda_4=-\frac{c}{4\lambda_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4"/>
  <p:tag name="PICTUREFILESIZE" val="39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Determination of $\violet b_1,b_2,\lambda_1,\lambda_2$ as a function of $\violet&#10;\lambda_3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3"/>
  <p:tag name="PICTUREFILESIZE" val="755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&#10;\begin{array}{rccl}&#10;\Phi^r: &amp; M &amp; \to &amp; \mathbb{C}H^n\\&#10;&amp; p &amp; \mapsto &amp;\textrm{exp}_p(r\xi_p)&#10;\end{array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0"/>
  <p:tag name="PICTUREFILESIZE" val="77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Phi^r_*$ has constant rank $\violet 2n-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7"/>
  <p:tag name="PICTUREFILESIZE" val="50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xi}$ unit normal vector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4"/>
  <p:tag name="PICTUREFILESIZE" val="39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9cm}&#10;&#10;\begin{document}&#10;$\violet Z$ tangent to the maximal complex distribu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3"/>
  <p:tag name="PICTUREFILESIZE" val="64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totally real normal bund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1"/>
  <p:tag name="PICTUREFILESIZE" val="355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8cm}&#10;&#10;\begin{document}&#10;$\violet I\!I(Z,J\xi)=\frac{\sqrt{-c}}{2}\x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3"/>
  <p:tag name="PICTUREFILESIZE" val="46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M$ is a tube around $\violet W^{2n-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1"/>
  <p:tag name="PICTUREFILESIZE" val="508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8cm}&#10;&#10;\begin{document}&#10;$\violet W^{2n-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56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\lambda_1&lt;\lambda_3&lt;\lambda_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4"/>
  <p:tag name="PICTUREFILESIZE" val="323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c+4\lambda_3\lambda_1&lt;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36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h=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"/>
  <p:tag name="PICTUREFILESIZE" val="187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M\subset \mathbb{C} P^n, \mathbb{C} H^n$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59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$\violet g$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2"/>
  <p:tag name="PICTUREFILESIZE" val="45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ntroduction to the problem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2"/>
  <p:tag name="PICTUREFILESIZE" val="3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6cm}&#10;&#10;\begin{document}&#10;$\violet{M}$ homogeneous\\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8"/>
  <p:tag name="PICTUREFILESIZE" val="48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cal{S}X=-\bar{\nabla}_X \xi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4"/>
  <p:tag name="PICTUREFILESIZE" val="31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principal curvatures:\\eigenvalues of $\violet{\mathcal{S}}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1"/>
  <p:tag name="PICTUREFILESIZE" val="55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mogeneous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38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cohomogeneity $1$ actio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2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owest codimension of orbits is $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29"/>
  <p:tag name="PICTUREFILESIZE" val="41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9.5cm}&#10;&#10;\begin{document}&#10;$\violet{M}$ has constant principal\\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0"/>
  <p:tag name="PICTUREFILESIZE" val="56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angle I\!I(X,Y),\xi\rangle=\langle \mathcal{S}X,Y\rangle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9"/>
  <p:tag name="PICTUREFILESIZE" val="56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evi-Civita: $\violet{\mathbb{R}^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0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Euclidean space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38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mogeneous hypersurfaces vs. hypersurfaces with\\constant principal curvatur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19"/>
  <p:tag name="PICTUREFILESIZE" val="93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egre: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9"/>
  <p:tag name="PICTUREFILESIZE" val="26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hyperbolic space $\violet{\mathbb{R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8"/>
  <p:tag name="PICTUREFILESIZE" val="47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sphere $\violet{S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6"/>
  <p:tag name="PICTUREFILESIZE" val="28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: classified $\violet{g=1,2,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9"/>
  <p:tag name="PICTUREFILESIZE" val="46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siang, Lawson: classified homogeneous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5"/>
  <p:tag name="PICTUREFILESIZE" val="67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M\&quot;unzner: proved $\violet{g\in\{1,2,3,4,6\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5"/>
  <p:tag name="PICTUREFILESIZE" val="62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Ferus, Karcher, M\&quot;unzner: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23"/>
  <p:tag name="PICTUREFILESIZE" val="60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Progress in cases $\violet g=4,6$: Abresch, Dorfmeister, &#10;Neher, Cecil, Chi, Jensen, Immervoll, Miyaoka..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78"/>
  <p:tag name="PICTUREFILESIZE" val="126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affine hyperplanes $\violet{\mathbb{R}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7"/>
  <p:tag name="PICTUREFILESIZE" val="42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mathbb{C} H^n$ as a symmetric spac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69"/>
  <p:tag name="PICTUREFILESIZE" val="38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pheres $\violet{S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29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products $\violet{S^{k}\times\mathbb{R}^{n-k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44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eodesic hyper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4"/>
  <p:tag name="PICTUREFILESIZE" val="34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ro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8"/>
  <p:tag name="PICTUREFILESIZE" val="21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ubes around tot. geod. subspaces $\violet{\mathbb{R} H^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6"/>
  <p:tag name="PICTUREFILESIZE" val="62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ot. geod. $\violet{\mathbb{R} H^{n-1}}$ and equidistant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3"/>
  <p:tag name="PICTUREFILESIZE" val="73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}$ number of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5"/>
  <p:tag name="PICTUREFILESIZE" val="56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mplex space form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4"/>
  <p:tag name="PICTUREFILESIZE" val="32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=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"/>
  <p:tag name="PICTUREFILESIZE" val="18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g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complex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75"/>
  <p:tag name="PICTUREFILESIZE" val="45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l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Euclidean space $\violet \mathbb{C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3"/>
  <p:tag name="PICTUREFILESIZE" val="335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lat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18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ubini-Study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9"/>
  <p:tag name="PICTUREFILESIZE" val="28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hyperbolic\\space $\violet \mathbb{C}H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56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projective\\space $\violet \mathbb{C} 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54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gman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1"/>
  <p:tag name="PICTUREFILESIZE" val="2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eal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0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real hypersurface in $\violet{\mathbb{C} P^n}$ or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8"/>
  <p:tag name="PICTUREFILESIZE" val="679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\xi}$ unit normal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30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submanifolds $W^{2n-k}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4"/>
  <p:tag name="PICTUREFILESIZE" val="377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{\red Hopf vector field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6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ngent to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8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2cm}&#10;&#10;\begin{document}&#10;$\violet{h}$ number of nontrivial projections&#10;of $\violet J\xi$ onto the principal curvature spaces ($\violet h\leq g$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2"/>
  <p:tag name="PICTUREFILESIZE" val="122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{\red Hopf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0"/>
  <p:tag name="PICTUREFILESIZE" val="22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eigenvector of $\violet{S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5"/>
  <p:tag name="PICTUREFILESIZE" val="37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h=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"/>
  <p:tag name="PICTUREFILESIZE" val="17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Kimur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"/>
  <p:tag name="PICTUREFILESIZE" val="16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"/>
  <p:tag name="PICTUREFILESIZE" val="15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Main Theorem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47"/>
  <p:tag name="PICTUREFILESIZE" val="23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Takagi\\Wang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6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P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7"/>
  <p:tag name="PICTUREFILESIZE" val="48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0"/>
  <p:tag name="PICTUREFILESIZE" val="49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classification of\\homogeneous hypersurfaces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597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Berndt\\D\'iaz Ramo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1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and have\\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4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nexists$ hypersurfaces\\with cp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39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but have\\not 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6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Montiel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16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Idea of the proof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74"/>
  <p:tag name="PICTUREFILESIZE" val="25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, Tamaru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24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white{\color[rgb]{0.7,0.9,0.9}}&#10;&#10;\newtheorem{theorem}{{\red Theorem}}&#10;&#10;\setlength{\textwidth}{20cm}&#10;&#10;\begin{document}&#10;$\white{\mathbb{C} H ^ 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65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dim \mathfrak{a}=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2"/>
  <p:tag name="PICTUREFILESIZE" val="27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ank $\violet{G/K}$ is 1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9"/>
  <p:tag name="PICTUREFILESIZE" val="31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a}}$ maximal abelian\\subspace of $\violet{\mathfrak{p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0"/>
  <p:tag name="PICTUREFILESIZE" val="50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\mathfrak{g}_\lambda=\{X\in\mathfrak{g}:\textrm{ad}(H)X=\lambda(H)X,\forall H\in\mathfrak{a}\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1"/>
  <p:tag name="PICTUREFILESIZE" val="87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4"/>
  <p:tag name="PICTUREFILESIZE" val="37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for each $\violet\lambda\in\mathfrak{a}^*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6"/>
  <p:tag name="PICTUREFILESIZE" val="30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bb{C} H^n=G/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0"/>
  <p:tag name="PICTUREFILESIZE" val="34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=SU(1,n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365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K=S(U(1)U(n)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48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g}=\mathfrak{k}\oplus \mathfrak{p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4"/>
  <p:tag name="PICTUREFILESIZE" val="27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Cartan decomposition} of $\violet{\mathfrak{g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7"/>
  <p:tag name="PICTUREFILESIZE" val="42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Root spaces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3"/>
  <p:tag name="PICTUREFILESIZE" val="22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frak{g}= \mathfrak{g}_{-2\alpha}\oplus \mathfrak{g}_{-\alpha}&#10;\oplus \mathfrak{g}_0\oplus \mathfrak{g}_\alpha\oplus \mathfrak{g}_{2\alpha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9"/>
  <p:tag name="PICTUREFILESIZE" val="690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root space decomposition} of $\violet\mathfrak{g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5"/>
  <p:tag name="PICTUREFILESIZE" val="45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n}=\mathfrak{g}_\alpha\oplus\mathfrak{g}_{2\alpha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44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157</Words>
  <Application>Microsoft Office PowerPoint</Application>
  <PresentationFormat>Presentación en pantalla (4:3)</PresentationFormat>
  <Paragraphs>69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Real hypersurfaces with constant principal curvatures in complex projective and hyperbolic spaces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Hipersuperficies con curvaturas principais constantes nos espazos proxectivo e hiperbólico complexos</dc:title>
  <dc:creator>Miguel</dc:creator>
  <cp:lastModifiedBy>Miguel</cp:lastModifiedBy>
  <cp:revision>378</cp:revision>
  <dcterms:created xsi:type="dcterms:W3CDTF">2010-06-26T16:21:33Z</dcterms:created>
  <dcterms:modified xsi:type="dcterms:W3CDTF">2010-01-18T18:55:30Z</dcterms:modified>
</cp:coreProperties>
</file>