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36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tags/tag225.xml" ContentType="application/vnd.openxmlformats-officedocument.presentationml.tags+xml"/>
  <Override PartName="/ppt/tags/tag243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97" r:id="rId5"/>
    <p:sldId id="298" r:id="rId6"/>
    <p:sldId id="281" r:id="rId7"/>
    <p:sldId id="290" r:id="rId8"/>
    <p:sldId id="285" r:id="rId9"/>
    <p:sldId id="293" r:id="rId10"/>
    <p:sldId id="308" r:id="rId11"/>
    <p:sldId id="294" r:id="rId12"/>
    <p:sldId id="309" r:id="rId13"/>
    <p:sldId id="303" r:id="rId14"/>
    <p:sldId id="302" r:id="rId15"/>
    <p:sldId id="295" r:id="rId16"/>
    <p:sldId id="306" r:id="rId17"/>
    <p:sldId id="289" r:id="rId18"/>
  </p:sldIdLst>
  <p:sldSz cx="9144000" cy="6858000" type="screen4x3"/>
  <p:notesSz cx="6858000" cy="9144000"/>
  <p:custDataLst>
    <p:tags r:id="rId20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92A6DD-54BB-4D63-A3B3-C2F12C01B329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EDE368-6ED7-483E-ABCB-C1C784C3A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8DF038-C4D5-4093-81AF-D274F9ECD9B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A811E-CA38-4288-BEF6-048576D540F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EB6543-F97C-453F-B80F-F0F58BAF856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DA16A-A06D-4CB0-B4A8-6B412EDE3E5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311EBB-04FF-4411-980C-468082FE71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311EBB-04FF-4411-980C-468082FE71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311EBB-04FF-4411-980C-468082FE71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66A9A-8A1E-4D39-9B61-EAE4D1E5A63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4F13-FAA4-4A81-B2BA-BA760823F902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EFE2-B904-4F05-99EF-F7E5D762AA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C6B5-27C0-4F74-BC7F-BED50D484DD8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85E-DEB8-4123-95FA-A0A74A89B0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D49F-EA72-4E36-8A8C-ADA0E0B69228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7951-61BB-42CE-B2B8-770776F9AE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F7A6-F5A3-4D3E-9A64-7F7B1F1F6C07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02A7-D950-4C46-AAF9-0579F5FCC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FC2C-EA18-44C0-A941-290C56B8ACCB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8D53-B8CD-4EB3-894A-7114AB68F4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29B4-A7BA-466B-87C3-ABECB65B763B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2AD53-996F-4D07-BAEC-58CBED9D1D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118F-7DAA-4FF9-A5C1-78254D84BEBA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EE24-2D05-457C-97AC-FE73E01807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E7D1-F77D-4DAF-97A4-9F2CB060D7A6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A60C-415F-4D50-8392-154ECE1808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06A5-A089-4740-8520-2D27426ED9C2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A51D-9398-41CF-898B-7FE75139E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6CB-A0AD-4D14-84AC-C483E1619A0B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B569-6EF2-4AAE-880F-5C24D5100B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AC9-30AA-4636-9A73-821F99FD4B34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FF32-B113-4CFB-8ED4-3164A3C69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0DD45-9465-4779-A4C9-EB9E18464FB0}" type="datetimeFigureOut">
              <a:rPr lang="es-ES"/>
              <a:pPr>
                <a:defRPr/>
              </a:pPr>
              <a:t>15/12/2010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DA255-D528-4B5E-9BE0-3D83324D48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124.png"/><Relationship Id="rId39" Type="http://schemas.openxmlformats.org/officeDocument/2006/relationships/image" Target="../media/image70.png"/><Relationship Id="rId3" Type="http://schemas.openxmlformats.org/officeDocument/2006/relationships/tags" Target="../tags/tag126.xml"/><Relationship Id="rId21" Type="http://schemas.openxmlformats.org/officeDocument/2006/relationships/tags" Target="../tags/tag144.xml"/><Relationship Id="rId34" Type="http://schemas.openxmlformats.org/officeDocument/2006/relationships/image" Target="../media/image132.png"/><Relationship Id="rId42" Type="http://schemas.openxmlformats.org/officeDocument/2006/relationships/image" Target="../media/image138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23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image" Target="../media/image127.png"/><Relationship Id="rId41" Type="http://schemas.openxmlformats.org/officeDocument/2006/relationships/image" Target="../media/image137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notesSlide" Target="../notesSlides/notesSlide3.xml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69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129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image" Target="../media/image125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Relationship Id="rId43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image" Target="../media/image148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5.png"/><Relationship Id="rId50" Type="http://schemas.openxmlformats.org/officeDocument/2006/relationships/image" Target="../media/image158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15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140.png"/><Relationship Id="rId41" Type="http://schemas.openxmlformats.org/officeDocument/2006/relationships/image" Target="../media/image150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image" Target="../media/image64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145.png"/><Relationship Id="rId49" Type="http://schemas.openxmlformats.org/officeDocument/2006/relationships/image" Target="../media/image157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141.png"/><Relationship Id="rId44" Type="http://schemas.openxmlformats.org/officeDocument/2006/relationships/image" Target="../media/image15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3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6.png"/><Relationship Id="rId8" Type="http://schemas.openxmlformats.org/officeDocument/2006/relationships/tags" Target="../tags/tag153.xml"/><Relationship Id="rId51" Type="http://schemas.openxmlformats.org/officeDocument/2006/relationships/image" Target="../media/image1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66.png"/><Relationship Id="rId3" Type="http://schemas.openxmlformats.org/officeDocument/2006/relationships/tags" Target="../tags/tag174.xml"/><Relationship Id="rId21" Type="http://schemas.openxmlformats.org/officeDocument/2006/relationships/image" Target="../media/image161.png"/><Relationship Id="rId34" Type="http://schemas.openxmlformats.org/officeDocument/2006/relationships/image" Target="../media/image174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165.png"/><Relationship Id="rId33" Type="http://schemas.openxmlformats.org/officeDocument/2006/relationships/image" Target="../media/image173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image" Target="../media/image160.png"/><Relationship Id="rId29" Type="http://schemas.openxmlformats.org/officeDocument/2006/relationships/image" Target="../media/image169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64.png"/><Relationship Id="rId32" Type="http://schemas.openxmlformats.org/officeDocument/2006/relationships/image" Target="../media/image172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176.png"/><Relationship Id="rId10" Type="http://schemas.openxmlformats.org/officeDocument/2006/relationships/tags" Target="../tags/tag181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17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notesSlide" Target="../notesSlides/notesSlide6.xml"/><Relationship Id="rId18" Type="http://schemas.openxmlformats.org/officeDocument/2006/relationships/image" Target="../media/image181.png"/><Relationship Id="rId3" Type="http://schemas.openxmlformats.org/officeDocument/2006/relationships/tags" Target="../tags/tag191.xml"/><Relationship Id="rId21" Type="http://schemas.openxmlformats.org/officeDocument/2006/relationships/image" Target="../media/image184.png"/><Relationship Id="rId7" Type="http://schemas.openxmlformats.org/officeDocument/2006/relationships/tags" Target="../tags/tag19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0.png"/><Relationship Id="rId2" Type="http://schemas.openxmlformats.org/officeDocument/2006/relationships/tags" Target="../tags/tag190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187.png"/><Relationship Id="rId5" Type="http://schemas.openxmlformats.org/officeDocument/2006/relationships/tags" Target="../tags/tag193.xml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tags" Target="../tags/tag198.xml"/><Relationship Id="rId19" Type="http://schemas.openxmlformats.org/officeDocument/2006/relationships/image" Target="../media/image182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189.png"/><Relationship Id="rId26" Type="http://schemas.openxmlformats.org/officeDocument/2006/relationships/image" Target="../media/image197.png"/><Relationship Id="rId3" Type="http://schemas.openxmlformats.org/officeDocument/2006/relationships/tags" Target="../tags/tag202.xml"/><Relationship Id="rId21" Type="http://schemas.openxmlformats.org/officeDocument/2006/relationships/image" Target="../media/image192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188.png"/><Relationship Id="rId25" Type="http://schemas.openxmlformats.org/officeDocument/2006/relationships/image" Target="../media/image196.png"/><Relationship Id="rId2" Type="http://schemas.openxmlformats.org/officeDocument/2006/relationships/tags" Target="../tags/tag201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91.png"/><Relationship Id="rId29" Type="http://schemas.openxmlformats.org/officeDocument/2006/relationships/image" Target="../media/image177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195.png"/><Relationship Id="rId5" Type="http://schemas.openxmlformats.org/officeDocument/2006/relationships/tags" Target="../tags/tag20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4.png"/><Relationship Id="rId28" Type="http://schemas.openxmlformats.org/officeDocument/2006/relationships/image" Target="../media/image199.png"/><Relationship Id="rId10" Type="http://schemas.openxmlformats.org/officeDocument/2006/relationships/tags" Target="../tags/tag209.xml"/><Relationship Id="rId19" Type="http://schemas.openxmlformats.org/officeDocument/2006/relationships/image" Target="../media/image190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193.png"/><Relationship Id="rId27" Type="http://schemas.openxmlformats.org/officeDocument/2006/relationships/image" Target="../media/image198.png"/><Relationship Id="rId30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205.png"/><Relationship Id="rId39" Type="http://schemas.openxmlformats.org/officeDocument/2006/relationships/image" Target="../media/image218.png"/><Relationship Id="rId3" Type="http://schemas.openxmlformats.org/officeDocument/2006/relationships/tags" Target="../tags/tag216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213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8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36" Type="http://schemas.openxmlformats.org/officeDocument/2006/relationships/image" Target="../media/image215.png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image" Target="../media/image210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224.png"/><Relationship Id="rId3" Type="http://schemas.openxmlformats.org/officeDocument/2006/relationships/tags" Target="../tags/tag235.xml"/><Relationship Id="rId21" Type="http://schemas.openxmlformats.org/officeDocument/2006/relationships/image" Target="../media/image227.png"/><Relationship Id="rId7" Type="http://schemas.openxmlformats.org/officeDocument/2006/relationships/tags" Target="../tags/tag23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3.png"/><Relationship Id="rId2" Type="http://schemas.openxmlformats.org/officeDocument/2006/relationships/tags" Target="../tags/tag234.xml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230.png"/><Relationship Id="rId5" Type="http://schemas.openxmlformats.org/officeDocument/2006/relationships/tags" Target="../tags/tag237.xml"/><Relationship Id="rId15" Type="http://schemas.openxmlformats.org/officeDocument/2006/relationships/image" Target="../media/image221.png"/><Relationship Id="rId23" Type="http://schemas.openxmlformats.org/officeDocument/2006/relationships/image" Target="../media/image229.png"/><Relationship Id="rId10" Type="http://schemas.openxmlformats.org/officeDocument/2006/relationships/tags" Target="../tags/tag242.xml"/><Relationship Id="rId19" Type="http://schemas.openxmlformats.org/officeDocument/2006/relationships/image" Target="../media/image225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220.png"/><Relationship Id="rId22" Type="http://schemas.openxmlformats.org/officeDocument/2006/relationships/image" Target="../media/image2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11.png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tags" Target="../tags/tag11.xml"/><Relationship Id="rId19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17.png"/><Relationship Id="rId3" Type="http://schemas.openxmlformats.org/officeDocument/2006/relationships/tags" Target="../tags/tag14.xml"/><Relationship Id="rId21" Type="http://schemas.openxmlformats.org/officeDocument/2006/relationships/image" Target="../media/image12.png"/><Relationship Id="rId34" Type="http://schemas.openxmlformats.org/officeDocument/2006/relationships/image" Target="../media/image25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20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tags" Target="../tags/tag32.xml"/><Relationship Id="rId21" Type="http://schemas.openxmlformats.org/officeDocument/2006/relationships/image" Target="../media/image36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tags" Target="../tags/tag3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image" Target="../media/image39.png"/><Relationship Id="rId5" Type="http://schemas.openxmlformats.org/officeDocument/2006/relationships/tags" Target="../tags/tag34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tags" Target="../tags/tag39.xml"/><Relationship Id="rId19" Type="http://schemas.openxmlformats.org/officeDocument/2006/relationships/image" Target="../media/image34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45.png"/><Relationship Id="rId3" Type="http://schemas.openxmlformats.org/officeDocument/2006/relationships/tags" Target="../tags/tag45.xml"/><Relationship Id="rId21" Type="http://schemas.openxmlformats.org/officeDocument/2006/relationships/image" Target="../media/image48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44.png"/><Relationship Id="rId2" Type="http://schemas.openxmlformats.org/officeDocument/2006/relationships/tags" Target="../tags/tag44.xml"/><Relationship Id="rId16" Type="http://schemas.openxmlformats.org/officeDocument/2006/relationships/image" Target="../media/image15.png"/><Relationship Id="rId20" Type="http://schemas.openxmlformats.org/officeDocument/2006/relationships/image" Target="../media/image4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51.png"/><Relationship Id="rId5" Type="http://schemas.openxmlformats.org/officeDocument/2006/relationships/tags" Target="../tags/tag47.xml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10" Type="http://schemas.openxmlformats.org/officeDocument/2006/relationships/tags" Target="../tags/tag52.xml"/><Relationship Id="rId19" Type="http://schemas.openxmlformats.org/officeDocument/2006/relationships/image" Target="../media/image46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56.png"/><Relationship Id="rId39" Type="http://schemas.openxmlformats.org/officeDocument/2006/relationships/image" Target="../media/image68.png"/><Relationship Id="rId3" Type="http://schemas.openxmlformats.org/officeDocument/2006/relationships/tags" Target="../tags/tag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55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59.png"/><Relationship Id="rId41" Type="http://schemas.openxmlformats.org/officeDocument/2006/relationships/image" Target="../media/image70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54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5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6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11.png"/><Relationship Id="rId35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76.png"/><Relationship Id="rId39" Type="http://schemas.openxmlformats.org/officeDocument/2006/relationships/image" Target="../media/image88.png"/><Relationship Id="rId3" Type="http://schemas.openxmlformats.org/officeDocument/2006/relationships/tags" Target="../tags/tag78.xml"/><Relationship Id="rId21" Type="http://schemas.openxmlformats.org/officeDocument/2006/relationships/image" Target="../media/image71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75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9.png"/><Relationship Id="rId41" Type="http://schemas.openxmlformats.org/officeDocument/2006/relationships/image" Target="../media/image90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74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5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67.png"/><Relationship Id="rId44" Type="http://schemas.openxmlformats.org/officeDocument/2006/relationships/image" Target="../media/image93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tags" Target="../tags/tag96.xml"/><Relationship Id="rId16" Type="http://schemas.openxmlformats.org/officeDocument/2006/relationships/image" Target="../media/image100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15" Type="http://schemas.openxmlformats.org/officeDocument/2006/relationships/image" Target="../media/image99.png"/><Relationship Id="rId10" Type="http://schemas.openxmlformats.org/officeDocument/2006/relationships/tags" Target="../tags/tag104.xml"/><Relationship Id="rId19" Type="http://schemas.openxmlformats.org/officeDocument/2006/relationships/image" Target="../media/image103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3" Type="http://schemas.openxmlformats.org/officeDocument/2006/relationships/tags" Target="../tags/tag107.xml"/><Relationship Id="rId21" Type="http://schemas.openxmlformats.org/officeDocument/2006/relationships/notesSlide" Target="../notesSlides/notesSlide2.xml"/><Relationship Id="rId34" Type="http://schemas.openxmlformats.org/officeDocument/2006/relationships/image" Target="../media/image116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113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2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 r="38763"/>
          <a:stretch>
            <a:fillRect/>
          </a:stretch>
        </p:blipFill>
        <p:spPr bwMode="auto">
          <a:xfrm>
            <a:off x="468313" y="5255326"/>
            <a:ext cx="1851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700338" y="5099050"/>
            <a:ext cx="6264275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53" name="1 Título"/>
          <p:cNvSpPr>
            <a:spLocks noGrp="1"/>
          </p:cNvSpPr>
          <p:nvPr>
            <p:ph type="ctrTitle"/>
          </p:nvPr>
        </p:nvSpPr>
        <p:spPr>
          <a:xfrm>
            <a:off x="685800" y="1812427"/>
            <a:ext cx="7772400" cy="2879725"/>
          </a:xfrm>
        </p:spPr>
        <p:txBody>
          <a:bodyPr/>
          <a:lstStyle/>
          <a:p>
            <a:r>
              <a:rPr lang="es-ES" smtClean="0">
                <a:latin typeface="Segoe UI Semibold" pitchFamily="34" charset="0"/>
              </a:rPr>
              <a:t>Principal curvatures of isoparametric hypersurfaces in complex hyperbolic spaces</a:t>
            </a:r>
          </a:p>
        </p:txBody>
      </p:sp>
      <p:sp>
        <p:nvSpPr>
          <p:cNvPr id="2054" name="2 Subtítulo"/>
          <p:cNvSpPr>
            <a:spLocks noGrp="1"/>
          </p:cNvSpPr>
          <p:nvPr>
            <p:ph type="subTitle" idx="1"/>
          </p:nvPr>
        </p:nvSpPr>
        <p:spPr>
          <a:xfrm>
            <a:off x="1835696" y="5019546"/>
            <a:ext cx="6400800" cy="817562"/>
          </a:xfrm>
        </p:spPr>
        <p:txBody>
          <a:bodyPr/>
          <a:lstStyle/>
          <a:p>
            <a:pPr algn="r"/>
            <a:r>
              <a:rPr lang="es-ES" sz="2600" smtClean="0">
                <a:solidFill>
                  <a:schemeClr val="tx1"/>
                </a:solidFill>
              </a:rPr>
              <a:t>Miguel Domínguez Vázquez</a:t>
            </a:r>
          </a:p>
          <a:p>
            <a:pPr algn="r"/>
            <a:r>
              <a:rPr lang="es-ES" sz="1800" smtClean="0">
                <a:solidFill>
                  <a:schemeClr val="tx1"/>
                </a:solidFill>
              </a:rPr>
              <a:t>joint work with    </a:t>
            </a:r>
            <a:r>
              <a:rPr lang="es-ES" sz="2400" smtClean="0">
                <a:solidFill>
                  <a:schemeClr val="tx1"/>
                </a:solidFill>
              </a:rPr>
              <a:t>J. Carlos Díaz Ramos</a:t>
            </a:r>
          </a:p>
        </p:txBody>
      </p:sp>
      <p:sp>
        <p:nvSpPr>
          <p:cNvPr id="2055" name="4 CuadroTexto"/>
          <p:cNvSpPr txBox="1">
            <a:spLocks noChangeArrowheads="1"/>
          </p:cNvSpPr>
          <p:nvPr/>
        </p:nvSpPr>
        <p:spPr bwMode="auto">
          <a:xfrm>
            <a:off x="900113" y="765175"/>
            <a:ext cx="7343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000" smtClean="0">
                <a:latin typeface="Calibri" pitchFamily="34" charset="0"/>
              </a:rPr>
              <a:t>Conference in Geometry and Global Analysis</a:t>
            </a:r>
          </a:p>
          <a:p>
            <a:pPr algn="ctr"/>
            <a:r>
              <a:rPr lang="es-ES" sz="2400" smtClean="0">
                <a:latin typeface="Calibri" pitchFamily="34" charset="0"/>
              </a:rPr>
              <a:t>Celebrating P. Gilkey’s 65th Birthday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2056" name="10 CuadroTexto"/>
          <p:cNvSpPr txBox="1">
            <a:spLocks noChangeArrowheads="1"/>
          </p:cNvSpPr>
          <p:nvPr/>
        </p:nvSpPr>
        <p:spPr bwMode="auto">
          <a:xfrm>
            <a:off x="4059783" y="5946277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>
                <a:latin typeface="Calibri" pitchFamily="34" charset="0"/>
              </a:rPr>
              <a:t>Department of Geometry and Topology</a:t>
            </a:r>
          </a:p>
          <a:p>
            <a:pPr algn="r"/>
            <a:r>
              <a:rPr lang="es-ES">
                <a:latin typeface="Calibri" pitchFamily="34" charset="0"/>
              </a:rPr>
              <a:t>University of Santiago de Compostela</a:t>
            </a:r>
          </a:p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8 Grupo"/>
          <p:cNvGrpSpPr>
            <a:grpSpLocks/>
          </p:cNvGrpSpPr>
          <p:nvPr/>
        </p:nvGrpSpPr>
        <p:grpSpPr bwMode="auto">
          <a:xfrm>
            <a:off x="250825" y="5805488"/>
            <a:ext cx="8642350" cy="833437"/>
            <a:chOff x="251520" y="5877272"/>
            <a:chExt cx="8640960" cy="834292"/>
          </a:xfrm>
        </p:grpSpPr>
        <p:sp>
          <p:nvSpPr>
            <p:cNvPr id="96" name="95 Rectángulo redondeado"/>
            <p:cNvSpPr/>
            <p:nvPr/>
          </p:nvSpPr>
          <p:spPr>
            <a:xfrm>
              <a:off x="251520" y="5877272"/>
              <a:ext cx="8640960" cy="8342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7" name="96 Multiplicar"/>
            <p:cNvSpPr/>
            <p:nvPr/>
          </p:nvSpPr>
          <p:spPr>
            <a:xfrm>
              <a:off x="6530660" y="6007581"/>
              <a:ext cx="503157" cy="57526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9414" name="Picture 3" descr="D:\Matemáticas (Doutorado)\DEA\Figuras\Imagen1 - copia - copia (2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28942" y="6021289"/>
              <a:ext cx="51466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15" name="98 Imagen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2874" y="5977416"/>
              <a:ext cx="1646281" cy="63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16" name="99 Imagen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4288" y="6079228"/>
              <a:ext cx="1386289" cy="435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00 Grupo"/>
            <p:cNvGrpSpPr>
              <a:grpSpLocks/>
            </p:cNvGrpSpPr>
            <p:nvPr/>
          </p:nvGrpSpPr>
          <p:grpSpPr bwMode="auto">
            <a:xfrm>
              <a:off x="3491880" y="5991485"/>
              <a:ext cx="561996" cy="714723"/>
              <a:chOff x="3779912" y="6021288"/>
              <a:chExt cx="561996" cy="714723"/>
            </a:xfrm>
          </p:grpSpPr>
          <p:pic>
            <p:nvPicPr>
              <p:cNvPr id="9419" name="Picture 3" descr="D:\Matemáticas (Doutorado)\DEA\Figuras\Imagen1 - copia - copia (2).pn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3779912" y="6021288"/>
                <a:ext cx="51466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102 CuadroTexto"/>
              <p:cNvSpPr txBox="1"/>
              <p:nvPr/>
            </p:nvSpPr>
            <p:spPr>
              <a:xfrm>
                <a:off x="3982287" y="6151801"/>
                <a:ext cx="360304" cy="584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3200" b="1">
                    <a:solidFill>
                      <a:schemeClr val="accent4"/>
                    </a:solidFill>
                    <a:latin typeface="+mn-lt"/>
                    <a:cs typeface="+mn-cs"/>
                  </a:rPr>
                  <a:t>?</a:t>
                </a:r>
              </a:p>
            </p:txBody>
          </p:sp>
        </p:grpSp>
        <p:pic>
          <p:nvPicPr>
            <p:cNvPr id="9418" name="106 Imagen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4026" y="5991485"/>
              <a:ext cx="1644677" cy="63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672013" y="1341438"/>
          <a:ext cx="4248475" cy="3672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27" name="126 Rectángulo"/>
          <p:cNvSpPr/>
          <p:nvPr/>
        </p:nvSpPr>
        <p:spPr>
          <a:xfrm>
            <a:off x="5891213" y="2405063"/>
            <a:ext cx="3030537" cy="5048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8" name="12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420938"/>
            <a:ext cx="438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136 Grupo"/>
          <p:cNvGrpSpPr>
            <a:grpSpLocks/>
          </p:cNvGrpSpPr>
          <p:nvPr/>
        </p:nvGrpSpPr>
        <p:grpSpPr bwMode="auto">
          <a:xfrm>
            <a:off x="7164388" y="2406650"/>
            <a:ext cx="517525" cy="595313"/>
            <a:chOff x="9468544" y="4221088"/>
            <a:chExt cx="518008" cy="595228"/>
          </a:xfrm>
        </p:grpSpPr>
        <p:sp>
          <p:nvSpPr>
            <p:cNvPr id="138" name="137 CuadroTexto"/>
            <p:cNvSpPr txBox="1"/>
            <p:nvPr/>
          </p:nvSpPr>
          <p:spPr>
            <a:xfrm>
              <a:off x="9625853" y="4292516"/>
              <a:ext cx="360699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</a:p>
          </p:txBody>
        </p:sp>
        <p:pic>
          <p:nvPicPr>
            <p:cNvPr id="9411" name="138 Imagen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9" name="48 Tabla"/>
          <p:cNvGraphicFramePr>
            <a:graphicFrameLocks noGrp="1"/>
          </p:cNvGraphicFramePr>
          <p:nvPr/>
        </p:nvGraphicFramePr>
        <p:xfrm>
          <a:off x="238125" y="1341438"/>
          <a:ext cx="4248475" cy="36724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6925"/>
                <a:gridCol w="606925"/>
                <a:gridCol w="606925"/>
                <a:gridCol w="606925"/>
                <a:gridCol w="606925"/>
                <a:gridCol w="606925"/>
                <a:gridCol w="606925"/>
              </a:tblGrid>
              <a:tr h="52463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&gt; 5</a:t>
                      </a:r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1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2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3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4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es-ES" smtClean="0"/>
                        <a:t>&gt;</a:t>
                      </a:r>
                      <a:r>
                        <a:rPr lang="es-ES" baseline="0" smtClean="0"/>
                        <a:t> 5</a:t>
                      </a:r>
                      <a:endParaRPr lang="es-E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>
          <a:xfrm>
            <a:off x="1462088" y="2405063"/>
            <a:ext cx="3030537" cy="5048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58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60" name="16 CuadroTexto"/>
          <p:cNvSpPr txBox="1">
            <a:spLocks noChangeArrowheads="1"/>
          </p:cNvSpPr>
          <p:nvPr/>
        </p:nvSpPr>
        <p:spPr bwMode="auto">
          <a:xfrm>
            <a:off x="6300788" y="103188"/>
            <a:ext cx="2808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Real hypersurfaces with constant principal curvatures </a:t>
            </a:r>
          </a:p>
        </p:txBody>
      </p:sp>
      <p:sp>
        <p:nvSpPr>
          <p:cNvPr id="47" name="46 Multiplicar"/>
          <p:cNvSpPr/>
          <p:nvPr/>
        </p:nvSpPr>
        <p:spPr>
          <a:xfrm>
            <a:off x="2095500" y="2392363"/>
            <a:ext cx="504825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5" name="44 Multiplicar"/>
          <p:cNvSpPr/>
          <p:nvPr/>
        </p:nvSpPr>
        <p:spPr>
          <a:xfrm>
            <a:off x="1489075" y="2376488"/>
            <a:ext cx="504825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" name="45 Multiplicar"/>
          <p:cNvSpPr/>
          <p:nvPr/>
        </p:nvSpPr>
        <p:spPr>
          <a:xfrm>
            <a:off x="2095500" y="2882900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Multiplicar"/>
          <p:cNvSpPr/>
          <p:nvPr/>
        </p:nvSpPr>
        <p:spPr>
          <a:xfrm>
            <a:off x="885825" y="18446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547813" y="1916113"/>
            <a:ext cx="43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195513" y="1916113"/>
            <a:ext cx="43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362325" y="188912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Multiplicar"/>
          <p:cNvSpPr/>
          <p:nvPr/>
        </p:nvSpPr>
        <p:spPr>
          <a:xfrm>
            <a:off x="2700338" y="1844675"/>
            <a:ext cx="503237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2" name="51 Multiplicar"/>
          <p:cNvSpPr/>
          <p:nvPr/>
        </p:nvSpPr>
        <p:spPr>
          <a:xfrm>
            <a:off x="3924300" y="18446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53 Multiplicar"/>
          <p:cNvSpPr/>
          <p:nvPr/>
        </p:nvSpPr>
        <p:spPr>
          <a:xfrm>
            <a:off x="5319713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54 Multiplicar"/>
          <p:cNvSpPr/>
          <p:nvPr/>
        </p:nvSpPr>
        <p:spPr>
          <a:xfrm>
            <a:off x="7150100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Multiplicar"/>
          <p:cNvSpPr/>
          <p:nvPr/>
        </p:nvSpPr>
        <p:spPr>
          <a:xfrm>
            <a:off x="7754938" y="1844675"/>
            <a:ext cx="503237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Multiplicar"/>
          <p:cNvSpPr/>
          <p:nvPr/>
        </p:nvSpPr>
        <p:spPr>
          <a:xfrm>
            <a:off x="8343900" y="18446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983288" y="1889125"/>
            <a:ext cx="43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D:\Matemáticas (Doutorado)\DEA\Figuras\Imagen1 - copia - copia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588125" y="1887538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6" name="68 CuadroTexto"/>
          <p:cNvSpPr txBox="1">
            <a:spLocks noChangeArrowheads="1"/>
          </p:cNvSpPr>
          <p:nvPr/>
        </p:nvSpPr>
        <p:spPr bwMode="auto">
          <a:xfrm>
            <a:off x="554038" y="1311275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9377" name="69 CuadroTexto"/>
          <p:cNvSpPr txBox="1">
            <a:spLocks noChangeArrowheads="1"/>
          </p:cNvSpPr>
          <p:nvPr/>
        </p:nvSpPr>
        <p:spPr bwMode="auto">
          <a:xfrm>
            <a:off x="250825" y="1463675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9378" name="70 CuadroTexto"/>
          <p:cNvSpPr txBox="1">
            <a:spLocks noChangeArrowheads="1"/>
          </p:cNvSpPr>
          <p:nvPr/>
        </p:nvSpPr>
        <p:spPr bwMode="auto">
          <a:xfrm>
            <a:off x="4989513" y="1309688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9379" name="71 CuadroTexto"/>
          <p:cNvSpPr txBox="1">
            <a:spLocks noChangeArrowheads="1"/>
          </p:cNvSpPr>
          <p:nvPr/>
        </p:nvSpPr>
        <p:spPr bwMode="auto">
          <a:xfrm>
            <a:off x="4687888" y="1462088"/>
            <a:ext cx="28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h</a:t>
            </a:r>
          </a:p>
        </p:txBody>
      </p:sp>
      <p:pic>
        <p:nvPicPr>
          <p:cNvPr id="74" name="73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7825" y="2038350"/>
            <a:ext cx="206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7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060575"/>
            <a:ext cx="811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79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8463" y="2060575"/>
            <a:ext cx="7762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8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75" y="2293938"/>
            <a:ext cx="5270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84" name="8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588" y="981075"/>
            <a:ext cx="3640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85" name="8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5863" y="981075"/>
            <a:ext cx="36782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488" y="5200650"/>
            <a:ext cx="3036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87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563" y="1924050"/>
            <a:ext cx="4905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88 Multiplicar"/>
          <p:cNvSpPr/>
          <p:nvPr/>
        </p:nvSpPr>
        <p:spPr>
          <a:xfrm>
            <a:off x="5926138" y="2376488"/>
            <a:ext cx="503237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Multiplicar"/>
          <p:cNvSpPr/>
          <p:nvPr/>
        </p:nvSpPr>
        <p:spPr>
          <a:xfrm>
            <a:off x="6530975" y="2897188"/>
            <a:ext cx="503238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6" name="72 Grupo"/>
          <p:cNvGrpSpPr>
            <a:grpSpLocks/>
          </p:cNvGrpSpPr>
          <p:nvPr/>
        </p:nvGrpSpPr>
        <p:grpSpPr bwMode="auto">
          <a:xfrm>
            <a:off x="6084888" y="5243513"/>
            <a:ext cx="2319337" cy="273050"/>
            <a:chOff x="6084847" y="5243268"/>
            <a:chExt cx="2318634" cy="273964"/>
          </a:xfrm>
        </p:grpSpPr>
        <p:pic>
          <p:nvPicPr>
            <p:cNvPr id="9408" name="38 Imagen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8368" y="5288808"/>
              <a:ext cx="1715113" cy="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123 Flecha derecha"/>
            <p:cNvSpPr/>
            <p:nvPr/>
          </p:nvSpPr>
          <p:spPr>
            <a:xfrm>
              <a:off x="6084847" y="5243268"/>
              <a:ext cx="503084" cy="2739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grpSp>
        <p:nvGrpSpPr>
          <p:cNvPr id="8" name="67 Grupo"/>
          <p:cNvGrpSpPr>
            <a:grpSpLocks/>
          </p:cNvGrpSpPr>
          <p:nvPr/>
        </p:nvGrpSpPr>
        <p:grpSpPr bwMode="auto">
          <a:xfrm>
            <a:off x="1247775" y="5243513"/>
            <a:ext cx="1611313" cy="287337"/>
            <a:chOff x="1247232" y="5243268"/>
            <a:chExt cx="1612312" cy="288032"/>
          </a:xfrm>
        </p:grpSpPr>
        <p:pic>
          <p:nvPicPr>
            <p:cNvPr id="9406" name="36 Imagen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7232" y="5287140"/>
              <a:ext cx="712472" cy="19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" name="124 Flecha derecha"/>
            <p:cNvSpPr/>
            <p:nvPr/>
          </p:nvSpPr>
          <p:spPr>
            <a:xfrm rot="10800000">
              <a:off x="2139960" y="5243268"/>
              <a:ext cx="71958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pic>
        <p:nvPicPr>
          <p:cNvPr id="61" name="60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958975"/>
            <a:ext cx="1698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77 Multiplicar"/>
          <p:cNvSpPr/>
          <p:nvPr/>
        </p:nvSpPr>
        <p:spPr>
          <a:xfrm>
            <a:off x="2686050" y="23780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Multiplicar"/>
          <p:cNvSpPr/>
          <p:nvPr/>
        </p:nvSpPr>
        <p:spPr>
          <a:xfrm>
            <a:off x="3333750" y="23780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" name="80 Multiplicar"/>
          <p:cNvSpPr/>
          <p:nvPr/>
        </p:nvSpPr>
        <p:spPr>
          <a:xfrm>
            <a:off x="3924300" y="2378075"/>
            <a:ext cx="503238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4" name="83 Multiplicar"/>
          <p:cNvSpPr/>
          <p:nvPr/>
        </p:nvSpPr>
        <p:spPr>
          <a:xfrm>
            <a:off x="7754938" y="2376488"/>
            <a:ext cx="503237" cy="5762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5" name="84 Multiplicar"/>
          <p:cNvSpPr/>
          <p:nvPr/>
        </p:nvSpPr>
        <p:spPr>
          <a:xfrm>
            <a:off x="8343900" y="2378075"/>
            <a:ext cx="504825" cy="5762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30" name="129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420938"/>
            <a:ext cx="438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132 Grupo"/>
          <p:cNvGrpSpPr>
            <a:grpSpLocks/>
          </p:cNvGrpSpPr>
          <p:nvPr/>
        </p:nvGrpSpPr>
        <p:grpSpPr bwMode="auto">
          <a:xfrm>
            <a:off x="7194550" y="2924175"/>
            <a:ext cx="517525" cy="595313"/>
            <a:chOff x="9468544" y="4221088"/>
            <a:chExt cx="518008" cy="595228"/>
          </a:xfrm>
        </p:grpSpPr>
        <p:sp>
          <p:nvSpPr>
            <p:cNvPr id="114" name="113 CuadroTexto"/>
            <p:cNvSpPr txBox="1"/>
            <p:nvPr/>
          </p:nvSpPr>
          <p:spPr>
            <a:xfrm>
              <a:off x="9625854" y="4292516"/>
              <a:ext cx="360698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</a:p>
          </p:txBody>
        </p:sp>
        <p:pic>
          <p:nvPicPr>
            <p:cNvPr id="9405" name="131 Imagen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133 Grupo"/>
          <p:cNvGrpSpPr>
            <a:grpSpLocks/>
          </p:cNvGrpSpPr>
          <p:nvPr/>
        </p:nvGrpSpPr>
        <p:grpSpPr bwMode="auto">
          <a:xfrm>
            <a:off x="7797800" y="2924175"/>
            <a:ext cx="519113" cy="595313"/>
            <a:chOff x="9468544" y="4221088"/>
            <a:chExt cx="518008" cy="595228"/>
          </a:xfrm>
        </p:grpSpPr>
        <p:sp>
          <p:nvSpPr>
            <p:cNvPr id="135" name="134 CuadroTexto"/>
            <p:cNvSpPr txBox="1"/>
            <p:nvPr/>
          </p:nvSpPr>
          <p:spPr>
            <a:xfrm>
              <a:off x="9626956" y="4292516"/>
              <a:ext cx="359596" cy="5238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>
                  <a:solidFill>
                    <a:schemeClr val="accent4"/>
                  </a:solidFill>
                  <a:latin typeface="+mn-lt"/>
                  <a:cs typeface="+mn-cs"/>
                </a:rPr>
                <a:t>?</a:t>
              </a:r>
            </a:p>
          </p:txBody>
        </p:sp>
        <p:pic>
          <p:nvPicPr>
            <p:cNvPr id="9403" name="135 Imagen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468544" y="4221088"/>
              <a:ext cx="437526" cy="48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" name="91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5951538"/>
            <a:ext cx="81375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74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1994" y="1949651"/>
            <a:ext cx="849608" cy="354498"/>
          </a:xfrm>
          <a:prstGeom prst="rect">
            <a:avLst/>
          </a:prstGeom>
          <a:noFill/>
          <a:ln/>
          <a:effectLst/>
        </p:spPr>
      </p:pic>
      <p:pic>
        <p:nvPicPr>
          <p:cNvPr id="76" name="7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064" y="1949651"/>
            <a:ext cx="849608" cy="3544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215900" y="5229225"/>
            <a:ext cx="8712200" cy="792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4" name="113 Rectángulo"/>
          <p:cNvSpPr/>
          <p:nvPr/>
        </p:nvSpPr>
        <p:spPr>
          <a:xfrm>
            <a:off x="6126163" y="1398588"/>
            <a:ext cx="2881312" cy="107950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245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511416" y="1008865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50" name="6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482725"/>
            <a:ext cx="6175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75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9013" y="2276475"/>
            <a:ext cx="442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8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5663" y="1468438"/>
            <a:ext cx="928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8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8" y="2278063"/>
            <a:ext cx="4651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3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1009650"/>
            <a:ext cx="18907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93 Conector recto de flecha"/>
          <p:cNvCxnSpPr/>
          <p:nvPr/>
        </p:nvCxnSpPr>
        <p:spPr>
          <a:xfrm rot="5400000">
            <a:off x="979488" y="1958975"/>
            <a:ext cx="461962" cy="15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3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713" y="1881188"/>
            <a:ext cx="25066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32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913" y="1700213"/>
            <a:ext cx="10223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3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2925" y="1700213"/>
            <a:ext cx="15113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713" y="1571625"/>
            <a:ext cx="18049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3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8650" y="2160588"/>
            <a:ext cx="649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3657600"/>
            <a:ext cx="7058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12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17963"/>
            <a:ext cx="1238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391025"/>
            <a:ext cx="27257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133 Flecha derecha"/>
          <p:cNvSpPr/>
          <p:nvPr/>
        </p:nvSpPr>
        <p:spPr>
          <a:xfrm>
            <a:off x="3851275" y="4391025"/>
            <a:ext cx="1325563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2" name="137 Grupo"/>
          <p:cNvGrpSpPr>
            <a:grpSpLocks/>
          </p:cNvGrpSpPr>
          <p:nvPr/>
        </p:nvGrpSpPr>
        <p:grpSpPr bwMode="auto">
          <a:xfrm>
            <a:off x="5435600" y="4032250"/>
            <a:ext cx="2681288" cy="1011238"/>
            <a:chOff x="5148064" y="5733256"/>
            <a:chExt cx="2681470" cy="1012655"/>
          </a:xfrm>
        </p:grpSpPr>
        <p:pic>
          <p:nvPicPr>
            <p:cNvPr id="10286" name="130 Imagen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8064" y="5733256"/>
              <a:ext cx="2681470" cy="101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7" name="135 Imagen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5805263"/>
              <a:ext cx="168250" cy="22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8" name="136 Imagen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6165304"/>
              <a:ext cx="168250" cy="22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0" name="139 Conector recto de flecha"/>
          <p:cNvCxnSpPr/>
          <p:nvPr/>
        </p:nvCxnSpPr>
        <p:spPr>
          <a:xfrm rot="5400000">
            <a:off x="3629025" y="1944688"/>
            <a:ext cx="461963" cy="158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7" name="14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5850" y="1916113"/>
            <a:ext cx="128588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143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588" y="1903413"/>
            <a:ext cx="13017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35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4725" y="2162175"/>
            <a:ext cx="647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145 Flecha curvada hacia arriba"/>
          <p:cNvSpPr/>
          <p:nvPr/>
        </p:nvSpPr>
        <p:spPr>
          <a:xfrm rot="10800000">
            <a:off x="4067175" y="966788"/>
            <a:ext cx="2592388" cy="431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511416" y="2852938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" name="4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2975" y="2852738"/>
            <a:ext cx="5762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4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3298825"/>
            <a:ext cx="38592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47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" y="5527675"/>
            <a:ext cx="17795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6438" y="5505450"/>
            <a:ext cx="21796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51 Flecha izquierda y derecha"/>
          <p:cNvSpPr/>
          <p:nvPr/>
        </p:nvSpPr>
        <p:spPr>
          <a:xfrm>
            <a:off x="2309813" y="5445125"/>
            <a:ext cx="792162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5" name="54 Imagen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5329238"/>
            <a:ext cx="212725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Flecha izquierda y derecha"/>
          <p:cNvSpPr/>
          <p:nvPr/>
        </p:nvSpPr>
        <p:spPr>
          <a:xfrm>
            <a:off x="5564188" y="5445125"/>
            <a:ext cx="792162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6" name="65 Imagen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6165850"/>
            <a:ext cx="2160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69 Imagen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6165850"/>
            <a:ext cx="2116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70 Flecha curvada hacia arriba"/>
          <p:cNvSpPr/>
          <p:nvPr/>
        </p:nvSpPr>
        <p:spPr>
          <a:xfrm rot="-3000000">
            <a:off x="2318544" y="6088856"/>
            <a:ext cx="720725" cy="3603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Flecha curvada hacia la izquierda"/>
          <p:cNvSpPr/>
          <p:nvPr/>
        </p:nvSpPr>
        <p:spPr>
          <a:xfrm rot="7800000">
            <a:off x="5935662" y="5900738"/>
            <a:ext cx="360363" cy="719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85" name="73 CuadroTexto"/>
          <p:cNvSpPr txBox="1">
            <a:spLocks noChangeArrowheads="1"/>
          </p:cNvSpPr>
          <p:nvPr/>
        </p:nvSpPr>
        <p:spPr bwMode="auto">
          <a:xfrm>
            <a:off x="6516688" y="-14288"/>
            <a:ext cx="2627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Behaviour of isoparametric hypersurfaces with respect to Hopf fibrations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4" grpId="0" animBg="1"/>
      <p:bldP spid="134" grpId="0" animBg="1"/>
      <p:bldP spid="146" grpId="0" animBg="1"/>
      <p:bldP spid="52" grpId="0" animBg="1"/>
      <p:bldP spid="62" grpId="0" animBg="1"/>
      <p:bldP spid="71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539750" y="5504169"/>
            <a:ext cx="7993063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539750" y="3984820"/>
            <a:ext cx="7993063" cy="1460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60 Rectángulo"/>
          <p:cNvSpPr/>
          <p:nvPr/>
        </p:nvSpPr>
        <p:spPr>
          <a:xfrm>
            <a:off x="539750" y="2859677"/>
            <a:ext cx="7993063" cy="1066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539750" y="2132856"/>
            <a:ext cx="7993063" cy="6800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4" name="11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313" y="2398283"/>
            <a:ext cx="1301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121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00" y="3331227"/>
            <a:ext cx="2047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12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4593490"/>
            <a:ext cx="279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12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3" y="5969617"/>
            <a:ext cx="3016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26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2353833"/>
            <a:ext cx="39481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2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3308208"/>
            <a:ext cx="12096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3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5947392"/>
            <a:ext cx="39608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30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4099846"/>
            <a:ext cx="3238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31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1575" y="4441137"/>
            <a:ext cx="38115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7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1575" y="4824073"/>
            <a:ext cx="3173743" cy="562206"/>
          </a:xfrm>
          <a:prstGeom prst="rect">
            <a:avLst/>
          </a:prstGeom>
          <a:noFill/>
          <a:ln/>
          <a:effectLst/>
        </p:spPr>
      </p:pic>
      <p:pic>
        <p:nvPicPr>
          <p:cNvPr id="77" name="40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6300" y="2194917"/>
            <a:ext cx="1174092" cy="55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41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9058" y="2929436"/>
            <a:ext cx="1951334" cy="95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4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2792" y="4148944"/>
            <a:ext cx="2247600" cy="11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43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8748" y="5567826"/>
            <a:ext cx="1691644" cy="95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5" name="16 CuadroTexto"/>
          <p:cNvSpPr txBox="1">
            <a:spLocks noChangeArrowheads="1"/>
          </p:cNvSpPr>
          <p:nvPr/>
        </p:nvSpPr>
        <p:spPr bwMode="auto">
          <a:xfrm>
            <a:off x="6084168" y="198438"/>
            <a:ext cx="2951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Homogeneous hypersurfaces </a:t>
            </a:r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in CH</a:t>
            </a:r>
            <a:r>
              <a:rPr lang="es-ES" sz="1400" baseline="30000">
                <a:solidFill>
                  <a:schemeClr val="bg2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29" name="28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427" y="6134887"/>
            <a:ext cx="7773147" cy="430134"/>
          </a:xfrm>
          <a:prstGeom prst="rect">
            <a:avLst/>
          </a:prstGeom>
          <a:noFill/>
          <a:ln/>
          <a:effectLst/>
        </p:spPr>
      </p:pic>
      <p:pic>
        <p:nvPicPr>
          <p:cNvPr id="85" name="84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11" y="974035"/>
            <a:ext cx="7298298" cy="194310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0887" y="1366911"/>
            <a:ext cx="7632958" cy="4974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392056" y="5615366"/>
            <a:ext cx="835292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2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5734719"/>
            <a:ext cx="7754691" cy="494980"/>
          </a:xfrm>
          <a:prstGeom prst="rect">
            <a:avLst/>
          </a:prstGeom>
          <a:noFill/>
          <a:ln/>
          <a:effectLst/>
        </p:spPr>
      </p:pic>
      <p:sp>
        <p:nvSpPr>
          <p:cNvPr id="67" name="66 Rectángulo"/>
          <p:cNvSpPr/>
          <p:nvPr/>
        </p:nvSpPr>
        <p:spPr>
          <a:xfrm>
            <a:off x="395536" y="1013547"/>
            <a:ext cx="8352928" cy="2795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5" name="16 CuadroTexto"/>
          <p:cNvSpPr txBox="1">
            <a:spLocks noChangeArrowheads="1"/>
          </p:cNvSpPr>
          <p:nvPr/>
        </p:nvSpPr>
        <p:spPr bwMode="auto">
          <a:xfrm>
            <a:off x="6288088" y="198438"/>
            <a:ext cx="274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Isoparametric hypersurfaces in CH</a:t>
            </a:r>
            <a:r>
              <a:rPr lang="es-ES" sz="1400" baseline="30000">
                <a:solidFill>
                  <a:schemeClr val="bg2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42" name="41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2191801"/>
            <a:ext cx="5938126" cy="227991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6798" y="2623849"/>
            <a:ext cx="896157" cy="214975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6798" y="3024885"/>
            <a:ext cx="906783" cy="215038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6798" y="3404001"/>
            <a:ext cx="906783" cy="215038"/>
          </a:xfrm>
          <a:prstGeom prst="rect">
            <a:avLst/>
          </a:prstGeom>
          <a:noFill/>
          <a:ln/>
          <a:effectLst/>
        </p:spPr>
      </p:pic>
      <p:pic>
        <p:nvPicPr>
          <p:cNvPr id="41" name="40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1241514"/>
            <a:ext cx="7773275" cy="806271"/>
          </a:xfrm>
          <a:prstGeom prst="rect">
            <a:avLst/>
          </a:prstGeom>
          <a:noFill/>
          <a:ln/>
          <a:effectLst/>
        </p:spPr>
      </p:pic>
      <p:pic>
        <p:nvPicPr>
          <p:cNvPr id="51" name="50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0140" y="2623849"/>
            <a:ext cx="1306016" cy="228035"/>
          </a:xfrm>
          <a:prstGeom prst="rect">
            <a:avLst/>
          </a:prstGeom>
          <a:noFill/>
          <a:ln/>
          <a:effectLst/>
        </p:spPr>
      </p:pic>
      <p:pic>
        <p:nvPicPr>
          <p:cNvPr id="54" name="53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0140" y="3024885"/>
            <a:ext cx="1543908" cy="227960"/>
          </a:xfrm>
          <a:prstGeom prst="rect">
            <a:avLst/>
          </a:prstGeom>
          <a:noFill/>
          <a:ln/>
          <a:effectLst/>
        </p:spPr>
      </p:pic>
      <p:pic>
        <p:nvPicPr>
          <p:cNvPr id="55" name="54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60140" y="3404001"/>
            <a:ext cx="1543908" cy="227960"/>
          </a:xfrm>
          <a:prstGeom prst="rect">
            <a:avLst/>
          </a:prstGeom>
          <a:noFill/>
          <a:ln/>
          <a:effectLst/>
        </p:spPr>
      </p:pic>
      <p:sp>
        <p:nvSpPr>
          <p:cNvPr id="56" name="55 Flecha derecha"/>
          <p:cNvSpPr/>
          <p:nvPr/>
        </p:nvSpPr>
        <p:spPr>
          <a:xfrm>
            <a:off x="2440934" y="2623849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2440934" y="301989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lecha derecha"/>
          <p:cNvSpPr/>
          <p:nvPr/>
        </p:nvSpPr>
        <p:spPr>
          <a:xfrm>
            <a:off x="2440934" y="3394017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Elipse"/>
          <p:cNvSpPr/>
          <p:nvPr/>
        </p:nvSpPr>
        <p:spPr>
          <a:xfrm>
            <a:off x="902640" y="2663038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Elipse"/>
          <p:cNvSpPr/>
          <p:nvPr/>
        </p:nvSpPr>
        <p:spPr>
          <a:xfrm>
            <a:off x="902640" y="3059044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" name="60 Elipse"/>
          <p:cNvSpPr/>
          <p:nvPr/>
        </p:nvSpPr>
        <p:spPr>
          <a:xfrm>
            <a:off x="902640" y="3426437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4" name="63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4102078"/>
            <a:ext cx="7773275" cy="507177"/>
          </a:xfrm>
          <a:prstGeom prst="rect">
            <a:avLst/>
          </a:prstGeom>
          <a:noFill/>
          <a:ln/>
          <a:effectLst/>
        </p:spPr>
      </p:pic>
      <p:pic>
        <p:nvPicPr>
          <p:cNvPr id="27" name="26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4839913"/>
            <a:ext cx="7773275" cy="5071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Rectángulo"/>
          <p:cNvSpPr/>
          <p:nvPr/>
        </p:nvSpPr>
        <p:spPr>
          <a:xfrm>
            <a:off x="405119" y="908720"/>
            <a:ext cx="835292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395536" y="1720565"/>
            <a:ext cx="8352928" cy="4248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395536" y="1733627"/>
            <a:ext cx="8352928" cy="1414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75" name="16 CuadroTexto"/>
          <p:cNvSpPr txBox="1">
            <a:spLocks noChangeArrowheads="1"/>
          </p:cNvSpPr>
          <p:nvPr/>
        </p:nvSpPr>
        <p:spPr bwMode="auto">
          <a:xfrm>
            <a:off x="6288088" y="198438"/>
            <a:ext cx="2747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Isoparametric hypersurfaces in CH</a:t>
            </a:r>
            <a:r>
              <a:rPr lang="es-ES" sz="1400" baseline="30000">
                <a:solidFill>
                  <a:schemeClr val="bg2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80" name="79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7813" y="3206283"/>
            <a:ext cx="3930251" cy="194310"/>
          </a:xfrm>
          <a:prstGeom prst="rect">
            <a:avLst/>
          </a:prstGeom>
          <a:noFill/>
          <a:ln/>
          <a:effectLst/>
        </p:spPr>
      </p:pic>
      <p:pic>
        <p:nvPicPr>
          <p:cNvPr id="81" name="80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7813" y="4607254"/>
            <a:ext cx="3930251" cy="194310"/>
          </a:xfrm>
          <a:prstGeom prst="rect">
            <a:avLst/>
          </a:prstGeom>
          <a:noFill/>
          <a:ln/>
          <a:effectLst/>
        </p:spPr>
      </p:pic>
      <p:pic>
        <p:nvPicPr>
          <p:cNvPr id="93" name="92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7084" y="3910930"/>
            <a:ext cx="4100827" cy="194290"/>
          </a:xfrm>
          <a:prstGeom prst="rect">
            <a:avLst/>
          </a:prstGeom>
          <a:noFill/>
          <a:ln/>
          <a:effectLst/>
        </p:spPr>
      </p:pic>
      <p:pic>
        <p:nvPicPr>
          <p:cNvPr id="94" name="93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0607" y="4234150"/>
            <a:ext cx="1393436" cy="194252"/>
          </a:xfrm>
          <a:prstGeom prst="rect">
            <a:avLst/>
          </a:prstGeom>
          <a:noFill/>
          <a:ln/>
          <a:effectLst/>
        </p:spPr>
      </p:pic>
      <p:pic>
        <p:nvPicPr>
          <p:cNvPr id="18" name="17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0607" y="4882223"/>
            <a:ext cx="3467655" cy="238434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160" y="1923450"/>
            <a:ext cx="7782779" cy="1065993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7084" y="3540196"/>
            <a:ext cx="4091704" cy="238402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7084" y="5543356"/>
            <a:ext cx="5525893" cy="215026"/>
          </a:xfrm>
          <a:prstGeom prst="rect">
            <a:avLst/>
          </a:prstGeom>
          <a:noFill/>
          <a:ln/>
          <a:effectLst/>
        </p:spPr>
      </p:pic>
      <p:sp>
        <p:nvSpPr>
          <p:cNvPr id="90" name="89 Elipse"/>
          <p:cNvSpPr/>
          <p:nvPr/>
        </p:nvSpPr>
        <p:spPr>
          <a:xfrm>
            <a:off x="902640" y="3239102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1" name="90 Elipse"/>
          <p:cNvSpPr/>
          <p:nvPr/>
        </p:nvSpPr>
        <p:spPr>
          <a:xfrm>
            <a:off x="902640" y="4613548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" name="19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0607" y="5216137"/>
            <a:ext cx="4127490" cy="238524"/>
          </a:xfrm>
          <a:prstGeom prst="rect">
            <a:avLst/>
          </a:prstGeom>
          <a:noFill/>
          <a:ln/>
          <a:effectLst/>
        </p:spPr>
      </p:pic>
      <p:sp>
        <p:nvSpPr>
          <p:cNvPr id="24" name="23 Elipse"/>
          <p:cNvSpPr/>
          <p:nvPr/>
        </p:nvSpPr>
        <p:spPr>
          <a:xfrm>
            <a:off x="1364597" y="3605438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1364597" y="3934786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1364597" y="4294826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1364597" y="4958935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1364597" y="5288283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1364597" y="5648323"/>
            <a:ext cx="111059" cy="1110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237" y="6174565"/>
            <a:ext cx="8137525" cy="421361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426" y="6165304"/>
            <a:ext cx="7773147" cy="430621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25594" y="2839143"/>
            <a:ext cx="1046917" cy="150300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363" y="1042056"/>
            <a:ext cx="7754691" cy="494980"/>
          </a:xfrm>
          <a:prstGeom prst="rect">
            <a:avLst/>
          </a:prstGeom>
          <a:noFill/>
          <a:ln/>
          <a:effectLst/>
        </p:spPr>
      </p:pic>
      <p:sp>
        <p:nvSpPr>
          <p:cNvPr id="47" name="46 Rectángulo"/>
          <p:cNvSpPr/>
          <p:nvPr/>
        </p:nvSpPr>
        <p:spPr>
          <a:xfrm>
            <a:off x="3779912" y="830342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</a:t>
            </a:r>
            <a:endParaRPr lang="es-E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" name="47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683" y="1196751"/>
            <a:ext cx="757780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4" grpId="1" animBg="1"/>
      <p:bldP spid="90" grpId="0" animBg="1"/>
      <p:bldP spid="9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7" grpId="0"/>
      <p:bldP spid="4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539552" y="2564904"/>
            <a:ext cx="8064896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Rectángulo"/>
          <p:cNvSpPr/>
          <p:nvPr/>
        </p:nvSpPr>
        <p:spPr>
          <a:xfrm>
            <a:off x="539553" y="1772816"/>
            <a:ext cx="8064896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" name="70 Rectángulo"/>
          <p:cNvSpPr/>
          <p:nvPr/>
        </p:nvSpPr>
        <p:spPr>
          <a:xfrm>
            <a:off x="684213" y="5795541"/>
            <a:ext cx="2635250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6372225" y="19685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New isoparametric hypersurfaces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0" name="49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278016"/>
            <a:ext cx="2881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427116"/>
            <a:ext cx="20145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82 Flecha derecha"/>
          <p:cNvSpPr/>
          <p:nvPr/>
        </p:nvSpPr>
        <p:spPr>
          <a:xfrm>
            <a:off x="4165600" y="4997028"/>
            <a:ext cx="733425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" name="3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67770" y="5938415"/>
            <a:ext cx="1660196" cy="274261"/>
          </a:xfrm>
          <a:prstGeom prst="rect">
            <a:avLst/>
          </a:prstGeom>
          <a:noFill/>
          <a:ln/>
          <a:effectLst/>
        </p:spPr>
      </p:pic>
      <p:pic>
        <p:nvPicPr>
          <p:cNvPr id="32" name="31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4213" y="4917652"/>
            <a:ext cx="1750850" cy="216191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80000" y="4897015"/>
            <a:ext cx="2199297" cy="585666"/>
          </a:xfrm>
          <a:prstGeom prst="rect">
            <a:avLst/>
          </a:prstGeom>
          <a:noFill/>
          <a:ln/>
          <a:effectLst/>
        </p:spPr>
      </p:pic>
      <p:sp>
        <p:nvSpPr>
          <p:cNvPr id="84" name="83 Cerrar llave"/>
          <p:cNvSpPr/>
          <p:nvPr/>
        </p:nvSpPr>
        <p:spPr>
          <a:xfrm>
            <a:off x="3768725" y="4816053"/>
            <a:ext cx="215900" cy="72072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2" name="11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5835228"/>
            <a:ext cx="28336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5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002681"/>
            <a:ext cx="1660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71 Flecha derecha"/>
          <p:cNvSpPr/>
          <p:nvPr/>
        </p:nvSpPr>
        <p:spPr>
          <a:xfrm>
            <a:off x="3563938" y="5871741"/>
            <a:ext cx="1335087" cy="39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313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781" y="2781373"/>
            <a:ext cx="1689815" cy="72420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55" name="54 Imagen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18330" y="3789040"/>
            <a:ext cx="1609347" cy="201169"/>
          </a:xfrm>
          <a:prstGeom prst="rect">
            <a:avLst/>
          </a:prstGeom>
          <a:noFill/>
          <a:ln/>
          <a:effectLst/>
        </p:spPr>
      </p:pic>
      <p:pic>
        <p:nvPicPr>
          <p:cNvPr id="54" name="53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18330" y="3284984"/>
            <a:ext cx="1952248" cy="418339"/>
          </a:xfrm>
          <a:prstGeom prst="rect">
            <a:avLst/>
          </a:prstGeom>
          <a:noFill/>
          <a:ln/>
          <a:effectLst/>
        </p:spPr>
      </p:pic>
      <p:pic>
        <p:nvPicPr>
          <p:cNvPr id="12316" name="33 Imagen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9198" y="2984104"/>
            <a:ext cx="674219" cy="2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672072"/>
            <a:ext cx="1981204" cy="18897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2318" name="43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344466"/>
            <a:ext cx="1155194" cy="4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1019917"/>
            <a:ext cx="7772882" cy="462549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67944" y="1900181"/>
            <a:ext cx="1060687" cy="465350"/>
          </a:xfrm>
          <a:prstGeom prst="rect">
            <a:avLst/>
          </a:prstGeom>
          <a:noFill/>
          <a:ln/>
          <a:effectLst/>
        </p:spPr>
      </p:pic>
      <p:pic>
        <p:nvPicPr>
          <p:cNvPr id="40" name="39 Imagen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8184" y="1905197"/>
            <a:ext cx="1646955" cy="455319"/>
          </a:xfrm>
          <a:prstGeom prst="rect">
            <a:avLst/>
          </a:prstGeom>
          <a:noFill/>
          <a:ln/>
          <a:effectLst/>
        </p:spPr>
      </p:pic>
      <p:pic>
        <p:nvPicPr>
          <p:cNvPr id="53" name="52 Imagen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99548" y="2852936"/>
            <a:ext cx="1037846" cy="180594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18330" y="2852936"/>
            <a:ext cx="1609347" cy="171450"/>
          </a:xfrm>
          <a:prstGeom prst="rect">
            <a:avLst/>
          </a:prstGeom>
          <a:noFill/>
          <a:ln/>
          <a:effectLst/>
        </p:spPr>
      </p:pic>
      <p:pic>
        <p:nvPicPr>
          <p:cNvPr id="58" name="57 Imagen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4328" y="3631961"/>
            <a:ext cx="713066" cy="1805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1" grpId="0" animBg="1"/>
      <p:bldP spid="83" grpId="0" animBg="1"/>
      <p:bldP spid="84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395536" y="954307"/>
            <a:ext cx="8352928" cy="1178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6" name="35 CuadroTexto"/>
          <p:cNvSpPr txBox="1">
            <a:spLocks noChangeArrowheads="1"/>
          </p:cNvSpPr>
          <p:nvPr/>
        </p:nvSpPr>
        <p:spPr bwMode="auto">
          <a:xfrm>
            <a:off x="6372225" y="19685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New isoparametric hypersurfaces</a:t>
            </a:r>
            <a:endParaRPr lang="es-ES" sz="2000" i="1" baseline="30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2" name="21 Imagen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429" y="1167390"/>
            <a:ext cx="7793142" cy="797968"/>
          </a:xfrm>
          <a:prstGeom prst="rect">
            <a:avLst/>
          </a:prstGeom>
          <a:noFill/>
          <a:ln/>
          <a:effectLst/>
        </p:spPr>
      </p:pic>
      <p:pic>
        <p:nvPicPr>
          <p:cNvPr id="43" name="42 Imagen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503" y="3088716"/>
            <a:ext cx="4586792" cy="303024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429" y="4659829"/>
            <a:ext cx="7771555" cy="517414"/>
          </a:xfrm>
          <a:prstGeom prst="rect">
            <a:avLst/>
          </a:prstGeom>
          <a:noFill/>
          <a:ln/>
          <a:effectLst/>
        </p:spPr>
      </p:pic>
      <p:pic>
        <p:nvPicPr>
          <p:cNvPr id="25" name="24 Imagen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429" y="2348880"/>
            <a:ext cx="1797386" cy="540255"/>
          </a:xfrm>
          <a:prstGeom prst="rect">
            <a:avLst/>
          </a:prstGeom>
          <a:noFill/>
          <a:ln/>
          <a:effectLst/>
        </p:spPr>
      </p:pic>
      <p:sp>
        <p:nvSpPr>
          <p:cNvPr id="15" name="14 Flecha izquierda y derecha"/>
          <p:cNvSpPr/>
          <p:nvPr/>
        </p:nvSpPr>
        <p:spPr>
          <a:xfrm>
            <a:off x="2627784" y="2469671"/>
            <a:ext cx="1368152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283" y="2335816"/>
            <a:ext cx="3238166" cy="530165"/>
          </a:xfrm>
          <a:prstGeom prst="rect">
            <a:avLst/>
          </a:prstGeom>
          <a:noFill/>
          <a:ln/>
          <a:effectLst/>
        </p:spPr>
      </p:pic>
      <p:pic>
        <p:nvPicPr>
          <p:cNvPr id="24" name="23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429" y="3101019"/>
            <a:ext cx="2057603" cy="563762"/>
          </a:xfrm>
          <a:prstGeom prst="rect">
            <a:avLst/>
          </a:prstGeom>
          <a:noFill/>
          <a:ln/>
          <a:effectLst/>
        </p:spPr>
      </p:pic>
      <p:sp>
        <p:nvSpPr>
          <p:cNvPr id="21" name="20 Flecha derecha"/>
          <p:cNvSpPr/>
          <p:nvPr/>
        </p:nvSpPr>
        <p:spPr>
          <a:xfrm>
            <a:off x="2915816" y="3160725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429" y="3861371"/>
            <a:ext cx="2653663" cy="564001"/>
          </a:xfrm>
          <a:prstGeom prst="rect">
            <a:avLst/>
          </a:prstGeom>
          <a:noFill/>
          <a:ln/>
          <a:effectLst/>
        </p:spPr>
      </p:pic>
      <p:sp>
        <p:nvSpPr>
          <p:cNvPr id="30" name="29 Flecha derecha"/>
          <p:cNvSpPr/>
          <p:nvPr/>
        </p:nvSpPr>
        <p:spPr>
          <a:xfrm>
            <a:off x="3419872" y="3933379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41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503" y="3448757"/>
            <a:ext cx="3750876" cy="302972"/>
          </a:xfrm>
          <a:prstGeom prst="rect">
            <a:avLst/>
          </a:prstGeom>
          <a:noFill/>
          <a:ln/>
          <a:effectLst/>
        </p:spPr>
      </p:pic>
      <p:pic>
        <p:nvPicPr>
          <p:cNvPr id="23" name="22 Imagen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503" y="3894512"/>
            <a:ext cx="3906778" cy="497415"/>
          </a:xfrm>
          <a:prstGeom prst="rect">
            <a:avLst/>
          </a:prstGeom>
          <a:noFill/>
          <a:ln/>
          <a:effectLst/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816" y="6178367"/>
            <a:ext cx="7764369" cy="430134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817" y="5592124"/>
            <a:ext cx="7764367" cy="429164"/>
          </a:xfrm>
          <a:prstGeom prst="rect">
            <a:avLst/>
          </a:prstGeom>
          <a:noFill/>
          <a:ln/>
          <a:effectLst/>
        </p:spPr>
      </p:pic>
      <p:cxnSp>
        <p:nvCxnSpPr>
          <p:cNvPr id="59" name="58 Conector recto"/>
          <p:cNvCxnSpPr/>
          <p:nvPr/>
        </p:nvCxnSpPr>
        <p:spPr>
          <a:xfrm>
            <a:off x="395536" y="5373216"/>
            <a:ext cx="835292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2879725"/>
          </a:xfrm>
        </p:spPr>
        <p:txBody>
          <a:bodyPr/>
          <a:lstStyle/>
          <a:p>
            <a:r>
              <a:rPr lang="es-ES" smtClean="0"/>
              <a:t>Thanks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684213" y="14288"/>
            <a:ext cx="792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Contents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87300" y="139962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80" name="2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6150" y="1340768"/>
            <a:ext cx="428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1017482" y="1903679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87300" y="4394217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87" name="38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77950" y="3643878"/>
            <a:ext cx="6141580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3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7950" y="1882106"/>
            <a:ext cx="3619508" cy="1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42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6150" y="4350668"/>
            <a:ext cx="571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23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7950" y="5285705"/>
            <a:ext cx="7404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1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7950" y="3194025"/>
            <a:ext cx="3425501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20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7950" y="4853905"/>
            <a:ext cx="65135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Elipse"/>
          <p:cNvSpPr/>
          <p:nvPr/>
        </p:nvSpPr>
        <p:spPr>
          <a:xfrm>
            <a:off x="1017482" y="2780883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1017482" y="3219485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1017482" y="4860695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1017482" y="5299512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05" name="32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77950" y="5731793"/>
            <a:ext cx="39798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Elipse"/>
          <p:cNvSpPr/>
          <p:nvPr/>
        </p:nvSpPr>
        <p:spPr>
          <a:xfrm>
            <a:off x="1017482" y="5744547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3" name="22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377950" y="2294317"/>
            <a:ext cx="5296063" cy="217170"/>
          </a:xfrm>
          <a:prstGeom prst="rect">
            <a:avLst/>
          </a:prstGeom>
          <a:noFill/>
          <a:ln/>
          <a:effectLst/>
        </p:spPr>
      </p:pic>
      <p:sp>
        <p:nvSpPr>
          <p:cNvPr id="24" name="23 Elipse"/>
          <p:cNvSpPr/>
          <p:nvPr/>
        </p:nvSpPr>
        <p:spPr>
          <a:xfrm>
            <a:off x="1017482" y="2342281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6" name="25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377950" y="2744171"/>
            <a:ext cx="3439979" cy="217170"/>
          </a:xfrm>
          <a:prstGeom prst="rect">
            <a:avLst/>
          </a:prstGeom>
          <a:noFill/>
          <a:ln/>
          <a:effectLst/>
        </p:spPr>
      </p:pic>
      <p:sp>
        <p:nvSpPr>
          <p:cNvPr id="27" name="26 Elipse"/>
          <p:cNvSpPr/>
          <p:nvPr/>
        </p:nvSpPr>
        <p:spPr>
          <a:xfrm>
            <a:off x="1017482" y="3658087"/>
            <a:ext cx="137722" cy="1377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Rectángulo"/>
          <p:cNvSpPr/>
          <p:nvPr/>
        </p:nvSpPr>
        <p:spPr>
          <a:xfrm>
            <a:off x="914400" y="2550889"/>
            <a:ext cx="3168650" cy="863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5060950" y="2550889"/>
            <a:ext cx="3168650" cy="863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3" name="46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325" y="3055714"/>
            <a:ext cx="2590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4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3288" y="3041426"/>
            <a:ext cx="1325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393700" y="1342801"/>
            <a:ext cx="3970338" cy="792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Rectángulo"/>
          <p:cNvSpPr/>
          <p:nvPr/>
        </p:nvSpPr>
        <p:spPr>
          <a:xfrm>
            <a:off x="4779963" y="1198339"/>
            <a:ext cx="3970337" cy="1079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9" name="48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88" y="4581301"/>
            <a:ext cx="17700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45 Flecha abajo"/>
          <p:cNvSpPr/>
          <p:nvPr/>
        </p:nvSpPr>
        <p:spPr>
          <a:xfrm>
            <a:off x="1455738" y="4035201"/>
            <a:ext cx="360362" cy="474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09" name="37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469801"/>
            <a:ext cx="32178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39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831751"/>
            <a:ext cx="33480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40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326926"/>
            <a:ext cx="2247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4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663476"/>
            <a:ext cx="27400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49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0" y="1974626"/>
            <a:ext cx="33480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53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6725" y="2695351"/>
            <a:ext cx="1522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54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6888" y="2725514"/>
            <a:ext cx="21367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5675" y="3789139"/>
            <a:ext cx="13604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103464"/>
            <a:ext cx="4708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Flecha derecha"/>
          <p:cNvSpPr/>
          <p:nvPr/>
        </p:nvSpPr>
        <p:spPr>
          <a:xfrm>
            <a:off x="2771775" y="3946301"/>
            <a:ext cx="576263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19" name="43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5013" y="3485926"/>
            <a:ext cx="163671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5" y="5143276"/>
            <a:ext cx="2332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70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194175" y="5130576"/>
            <a:ext cx="30416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406676"/>
            <a:ext cx="1241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Flecha derecha"/>
          <p:cNvSpPr/>
          <p:nvPr/>
        </p:nvSpPr>
        <p:spPr>
          <a:xfrm>
            <a:off x="3203575" y="5086126"/>
            <a:ext cx="773113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6937" y="5575075"/>
            <a:ext cx="4904349" cy="194411"/>
          </a:xfrm>
          <a:prstGeom prst="rect">
            <a:avLst/>
          </a:prstGeom>
          <a:noFill/>
          <a:ln/>
          <a:effectLst/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5606826"/>
            <a:ext cx="1412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Flecha derecha"/>
          <p:cNvSpPr/>
          <p:nvPr/>
        </p:nvSpPr>
        <p:spPr>
          <a:xfrm>
            <a:off x="5695950" y="5519514"/>
            <a:ext cx="77311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127" name="41 CuadroTexto"/>
          <p:cNvSpPr txBox="1">
            <a:spLocks noChangeArrowheads="1"/>
          </p:cNvSpPr>
          <p:nvPr/>
        </p:nvSpPr>
        <p:spPr bwMode="auto">
          <a:xfrm>
            <a:off x="6659563" y="196850"/>
            <a:ext cx="235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Basic definitions and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73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90 Rectángulo"/>
          <p:cNvSpPr/>
          <p:nvPr/>
        </p:nvSpPr>
        <p:spPr>
          <a:xfrm>
            <a:off x="251520" y="5747324"/>
            <a:ext cx="8640960" cy="878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Rectángulo"/>
          <p:cNvSpPr/>
          <p:nvPr/>
        </p:nvSpPr>
        <p:spPr>
          <a:xfrm>
            <a:off x="251520" y="4293096"/>
            <a:ext cx="8640960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251520" y="2924944"/>
            <a:ext cx="8640960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3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445" y="1298564"/>
            <a:ext cx="2170720" cy="398915"/>
          </a:xfrm>
          <a:prstGeom prst="rect">
            <a:avLst/>
          </a:prstGeom>
          <a:noFill/>
          <a:ln/>
          <a:effectLst/>
        </p:spPr>
      </p:pic>
      <p:pic>
        <p:nvPicPr>
          <p:cNvPr id="26" name="25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7" y="1096607"/>
            <a:ext cx="3388742" cy="248715"/>
          </a:xfrm>
          <a:prstGeom prst="rect">
            <a:avLst/>
          </a:prstGeom>
          <a:noFill/>
          <a:ln/>
          <a:effectLst/>
        </p:spPr>
      </p:pic>
      <p:pic>
        <p:nvPicPr>
          <p:cNvPr id="27" name="26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4445" y="866515"/>
            <a:ext cx="2785377" cy="367929"/>
          </a:xfrm>
          <a:prstGeom prst="rect">
            <a:avLst/>
          </a:prstGeom>
          <a:noFill/>
          <a:ln/>
          <a:effectLst/>
        </p:spPr>
      </p:pic>
      <p:pic>
        <p:nvPicPr>
          <p:cNvPr id="28" name="27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9406" y="2218932"/>
            <a:ext cx="1639105" cy="204564"/>
          </a:xfrm>
          <a:prstGeom prst="rect">
            <a:avLst/>
          </a:prstGeom>
          <a:noFill/>
          <a:ln/>
          <a:effectLst/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7805" y="1860560"/>
            <a:ext cx="3840115" cy="344393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7799" y="2249353"/>
            <a:ext cx="5501800" cy="561831"/>
          </a:xfrm>
          <a:prstGeom prst="rect">
            <a:avLst/>
          </a:prstGeom>
          <a:noFill/>
          <a:ln/>
          <a:effectLst/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7" y="3377243"/>
            <a:ext cx="4220422" cy="367894"/>
          </a:xfrm>
          <a:prstGeom prst="rect">
            <a:avLst/>
          </a:prstGeom>
          <a:noFill/>
          <a:ln/>
          <a:effectLst/>
        </p:spPr>
      </p:pic>
      <p:pic>
        <p:nvPicPr>
          <p:cNvPr id="32" name="31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7" y="3860368"/>
            <a:ext cx="7404522" cy="215037"/>
          </a:xfrm>
          <a:prstGeom prst="rect">
            <a:avLst/>
          </a:prstGeom>
          <a:noFill/>
          <a:ln/>
          <a:effectLst/>
        </p:spPr>
      </p:pic>
      <p:sp>
        <p:nvSpPr>
          <p:cNvPr id="52" name="51 Flecha derecha"/>
          <p:cNvSpPr/>
          <p:nvPr/>
        </p:nvSpPr>
        <p:spPr>
          <a:xfrm>
            <a:off x="4139952" y="1024600"/>
            <a:ext cx="1008112" cy="38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hypersurfaces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Flecha derecha"/>
          <p:cNvSpPr/>
          <p:nvPr/>
        </p:nvSpPr>
        <p:spPr>
          <a:xfrm>
            <a:off x="2267744" y="2104720"/>
            <a:ext cx="835960" cy="38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60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08309" y="3458285"/>
            <a:ext cx="2480115" cy="214875"/>
          </a:xfrm>
          <a:prstGeom prst="rect">
            <a:avLst/>
          </a:prstGeom>
          <a:noFill/>
          <a:ln/>
          <a:effectLst/>
        </p:spPr>
      </p:pic>
      <p:pic>
        <p:nvPicPr>
          <p:cNvPr id="37" name="36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6" y="4461150"/>
            <a:ext cx="5668693" cy="194310"/>
          </a:xfrm>
          <a:prstGeom prst="rect">
            <a:avLst/>
          </a:prstGeom>
          <a:noFill/>
          <a:ln/>
          <a:effectLst/>
        </p:spPr>
      </p:pic>
      <p:pic>
        <p:nvPicPr>
          <p:cNvPr id="34" name="33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6" y="4794722"/>
            <a:ext cx="7588469" cy="227991"/>
          </a:xfrm>
          <a:prstGeom prst="rect">
            <a:avLst/>
          </a:prstGeom>
          <a:noFill/>
          <a:ln/>
          <a:effectLst/>
        </p:spPr>
      </p:pic>
      <p:pic>
        <p:nvPicPr>
          <p:cNvPr id="35" name="3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257" y="5899312"/>
            <a:ext cx="8259487" cy="574189"/>
          </a:xfrm>
          <a:prstGeom prst="rect">
            <a:avLst/>
          </a:prstGeom>
          <a:noFill/>
          <a:ln/>
          <a:effectLst/>
        </p:spPr>
      </p:pic>
      <p:sp>
        <p:nvSpPr>
          <p:cNvPr id="92" name="91 Flecha abajo"/>
          <p:cNvSpPr/>
          <p:nvPr/>
        </p:nvSpPr>
        <p:spPr>
          <a:xfrm>
            <a:off x="4283968" y="519939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30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8977" y="3097095"/>
            <a:ext cx="4901804" cy="194310"/>
          </a:xfrm>
          <a:prstGeom prst="rect">
            <a:avLst/>
          </a:prstGeom>
          <a:noFill/>
          <a:ln/>
          <a:effectLst/>
        </p:spPr>
      </p:pic>
      <p:sp>
        <p:nvSpPr>
          <p:cNvPr id="24" name="23 CuadroTexto"/>
          <p:cNvSpPr txBox="1"/>
          <p:nvPr/>
        </p:nvSpPr>
        <p:spPr>
          <a:xfrm>
            <a:off x="6542665" y="196952"/>
            <a:ext cx="2433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+mj-lt"/>
              </a:rPr>
              <a:t>A problem in Geometric Optics</a:t>
            </a:r>
            <a:endParaRPr lang="es-ES" sz="140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9" grpId="0" animBg="1"/>
      <p:bldP spid="51" grpId="0" animBg="1"/>
      <p:bldP spid="59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CuadroTexto"/>
          <p:cNvSpPr txBox="1"/>
          <p:nvPr/>
        </p:nvSpPr>
        <p:spPr>
          <a:xfrm>
            <a:off x="323528" y="140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smtClean="0">
                <a:solidFill>
                  <a:schemeClr val="bg1"/>
                </a:solidFill>
                <a:latin typeface="+mj-lt"/>
              </a:rPr>
              <a:t>Isoparametric hypersurfaces</a:t>
            </a:r>
            <a:endParaRPr lang="es-ES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0" y="692696"/>
            <a:ext cx="9144000" cy="90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30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738" y="1506326"/>
            <a:ext cx="3563648" cy="238441"/>
          </a:xfrm>
          <a:prstGeom prst="rect">
            <a:avLst/>
          </a:prstGeom>
          <a:noFill/>
          <a:ln/>
          <a:effectLst/>
        </p:spPr>
      </p:pic>
      <p:pic>
        <p:nvPicPr>
          <p:cNvPr id="30" name="2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738" y="1024600"/>
            <a:ext cx="3217367" cy="248686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8900" y="1312631"/>
            <a:ext cx="3453990" cy="572642"/>
          </a:xfrm>
          <a:prstGeom prst="rect">
            <a:avLst/>
          </a:prstGeom>
          <a:noFill/>
          <a:ln/>
          <a:effectLst/>
        </p:spPr>
      </p:pic>
      <p:sp>
        <p:nvSpPr>
          <p:cNvPr id="35" name="34 Flecha izquierda y derecha"/>
          <p:cNvSpPr/>
          <p:nvPr/>
        </p:nvSpPr>
        <p:spPr>
          <a:xfrm>
            <a:off x="4427984" y="1426844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31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738" y="2321652"/>
            <a:ext cx="3788737" cy="215093"/>
          </a:xfrm>
          <a:prstGeom prst="rect">
            <a:avLst/>
          </a:prstGeom>
          <a:noFill/>
          <a:ln/>
          <a:effectLst/>
        </p:spPr>
      </p:pic>
      <p:pic>
        <p:nvPicPr>
          <p:cNvPr id="13" name="1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8900" y="2153480"/>
            <a:ext cx="3358124" cy="497500"/>
          </a:xfrm>
          <a:prstGeom prst="rect">
            <a:avLst/>
          </a:prstGeom>
          <a:noFill/>
          <a:ln/>
          <a:effectLst/>
        </p:spPr>
      </p:pic>
      <p:sp>
        <p:nvSpPr>
          <p:cNvPr id="43" name="42 Flecha izquierda y derecha"/>
          <p:cNvSpPr/>
          <p:nvPr/>
        </p:nvSpPr>
        <p:spPr>
          <a:xfrm>
            <a:off x="4427984" y="2248736"/>
            <a:ext cx="79208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43 Conector recto"/>
          <p:cNvCxnSpPr/>
          <p:nvPr/>
        </p:nvCxnSpPr>
        <p:spPr>
          <a:xfrm>
            <a:off x="251520" y="2982884"/>
            <a:ext cx="8640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27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4105200"/>
            <a:ext cx="2322826" cy="528857"/>
          </a:xfrm>
          <a:prstGeom prst="rect">
            <a:avLst/>
          </a:prstGeom>
          <a:noFill/>
          <a:ln/>
          <a:effectLst/>
        </p:spPr>
      </p:pic>
      <p:pic>
        <p:nvPicPr>
          <p:cNvPr id="38" name="37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4098189"/>
            <a:ext cx="4284634" cy="507732"/>
          </a:xfrm>
          <a:prstGeom prst="rect">
            <a:avLst/>
          </a:prstGeom>
          <a:noFill/>
          <a:ln/>
          <a:effectLst/>
        </p:spPr>
      </p:pic>
      <p:sp>
        <p:nvSpPr>
          <p:cNvPr id="17" name="16 Flecha izquierda y derecha"/>
          <p:cNvSpPr/>
          <p:nvPr/>
        </p:nvSpPr>
        <p:spPr>
          <a:xfrm>
            <a:off x="2915816" y="4130001"/>
            <a:ext cx="144016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26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3356992"/>
            <a:ext cx="2186488" cy="214514"/>
          </a:xfrm>
          <a:prstGeom prst="rect">
            <a:avLst/>
          </a:prstGeom>
          <a:noFill/>
          <a:ln/>
          <a:effectLst/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5445224"/>
            <a:ext cx="4393959" cy="248715"/>
          </a:xfrm>
          <a:prstGeom prst="rect">
            <a:avLst/>
          </a:prstGeom>
          <a:noFill/>
          <a:ln/>
          <a:effectLst/>
        </p:spPr>
      </p:pic>
      <p:pic>
        <p:nvPicPr>
          <p:cNvPr id="24" name="23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6007220"/>
            <a:ext cx="3930984" cy="194346"/>
          </a:xfrm>
          <a:prstGeom prst="rect">
            <a:avLst/>
          </a:prstGeom>
          <a:noFill/>
          <a:ln/>
          <a:effectLst/>
        </p:spPr>
      </p:pic>
      <p:sp>
        <p:nvSpPr>
          <p:cNvPr id="26" name="25 CuadroTexto"/>
          <p:cNvSpPr txBox="1"/>
          <p:nvPr/>
        </p:nvSpPr>
        <p:spPr>
          <a:xfrm>
            <a:off x="7537391" y="196952"/>
            <a:ext cx="1287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+mj-lt"/>
              </a:rPr>
              <a:t>General results</a:t>
            </a:r>
            <a:endParaRPr lang="es-ES" sz="140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5852471"/>
            <a:ext cx="2322826" cy="528857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3709163"/>
            <a:ext cx="3217367" cy="248686"/>
          </a:xfrm>
          <a:prstGeom prst="rect">
            <a:avLst/>
          </a:prstGeom>
          <a:noFill/>
          <a:ln/>
          <a:effectLst/>
        </p:spPr>
      </p:pic>
      <p:sp>
        <p:nvSpPr>
          <p:cNvPr id="46" name="45 Flecha izquierda y derecha"/>
          <p:cNvSpPr/>
          <p:nvPr/>
        </p:nvSpPr>
        <p:spPr>
          <a:xfrm>
            <a:off x="2915816" y="5877272"/>
            <a:ext cx="1440160" cy="448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5143" y="5056890"/>
            <a:ext cx="2186488" cy="2145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3" name="53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25 CuadroTexto"/>
          <p:cNvSpPr txBox="1">
            <a:spLocks noChangeArrowheads="1"/>
          </p:cNvSpPr>
          <p:nvPr/>
        </p:nvSpPr>
        <p:spPr bwMode="auto">
          <a:xfrm>
            <a:off x="6614350" y="196850"/>
            <a:ext cx="2303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Homogeneous hypersurfaces</a:t>
            </a:r>
            <a:endParaRPr lang="es-ES" sz="1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9" name="58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13" y="5683349"/>
            <a:ext cx="32686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55 Flecha derecha"/>
          <p:cNvSpPr/>
          <p:nvPr/>
        </p:nvSpPr>
        <p:spPr>
          <a:xfrm>
            <a:off x="3843338" y="5589687"/>
            <a:ext cx="5762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pic>
        <p:nvPicPr>
          <p:cNvPr id="67" name="6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6507" y="2512652"/>
            <a:ext cx="5774689" cy="215029"/>
          </a:xfrm>
          <a:prstGeom prst="rect">
            <a:avLst/>
          </a:prstGeom>
          <a:noFill/>
          <a:ln/>
          <a:effectLst/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8" y="5465862"/>
            <a:ext cx="39322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8" y="5843687"/>
            <a:ext cx="20304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63 Elipse"/>
          <p:cNvSpPr/>
          <p:nvPr/>
        </p:nvSpPr>
        <p:spPr>
          <a:xfrm>
            <a:off x="4754468" y="5500222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4754468" y="5877040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6" name="65 Abrir llave"/>
          <p:cNvSpPr/>
          <p:nvPr/>
        </p:nvSpPr>
        <p:spPr>
          <a:xfrm>
            <a:off x="4500563" y="5445224"/>
            <a:ext cx="142875" cy="647700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l-ES"/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2987675" y="5888137"/>
            <a:ext cx="2238375" cy="858837"/>
            <a:chOff x="3203848" y="5991880"/>
            <a:chExt cx="1440160" cy="923330"/>
          </a:xfrm>
        </p:grpSpPr>
        <p:sp>
          <p:nvSpPr>
            <p:cNvPr id="35" name="34 Flecha curvada hacia abajo"/>
            <p:cNvSpPr/>
            <p:nvPr/>
          </p:nvSpPr>
          <p:spPr>
            <a:xfrm rot="10800000">
              <a:off x="3203848" y="6237646"/>
              <a:ext cx="1440160" cy="547854"/>
            </a:xfrm>
            <a:prstGeom prst="curved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3739516" y="5991880"/>
              <a:ext cx="47506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5400" b="1" spc="10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</p:grpSp>
      <p:pic>
        <p:nvPicPr>
          <p:cNvPr id="62" name="61 Imagen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85" y="1871273"/>
            <a:ext cx="6171554" cy="280387"/>
          </a:xfrm>
          <a:prstGeom prst="rect">
            <a:avLst/>
          </a:prstGeom>
          <a:noFill/>
          <a:ln/>
          <a:effectLst/>
        </p:spPr>
      </p:pic>
      <p:pic>
        <p:nvPicPr>
          <p:cNvPr id="27" name="26 Imagen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1504540"/>
            <a:ext cx="6132436" cy="238354"/>
          </a:xfrm>
          <a:prstGeom prst="rect">
            <a:avLst/>
          </a:prstGeom>
          <a:noFill/>
          <a:ln/>
          <a:effectLst/>
        </p:spPr>
      </p:pic>
      <p:pic>
        <p:nvPicPr>
          <p:cNvPr id="44" name="43 Imagen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3219669"/>
            <a:ext cx="1334058" cy="228434"/>
          </a:xfrm>
          <a:prstGeom prst="rect">
            <a:avLst/>
          </a:prstGeom>
          <a:noFill/>
          <a:ln/>
          <a:effectLst/>
        </p:spPr>
      </p:pic>
      <p:pic>
        <p:nvPicPr>
          <p:cNvPr id="33" name="32 Imagen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6667" y="3621179"/>
            <a:ext cx="5440691" cy="194310"/>
          </a:xfrm>
          <a:prstGeom prst="rect">
            <a:avLst/>
          </a:prstGeom>
          <a:noFill/>
          <a:ln/>
          <a:effectLst/>
        </p:spPr>
      </p:pic>
      <p:pic>
        <p:nvPicPr>
          <p:cNvPr id="46" name="45 Imagen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99592" y="1033303"/>
            <a:ext cx="3622546" cy="228696"/>
          </a:xfrm>
          <a:prstGeom prst="rect">
            <a:avLst/>
          </a:prstGeom>
          <a:noFill/>
          <a:ln/>
          <a:effectLst/>
        </p:spPr>
      </p:pic>
      <p:sp>
        <p:nvSpPr>
          <p:cNvPr id="52" name="51 Elipse"/>
          <p:cNvSpPr/>
          <p:nvPr/>
        </p:nvSpPr>
        <p:spPr>
          <a:xfrm>
            <a:off x="467544" y="1044356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467544" y="3232732"/>
            <a:ext cx="189367" cy="1893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971600" y="3651717"/>
            <a:ext cx="154937" cy="1549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" name="59 Elipse"/>
          <p:cNvSpPr/>
          <p:nvPr/>
        </p:nvSpPr>
        <p:spPr>
          <a:xfrm>
            <a:off x="971600" y="5034890"/>
            <a:ext cx="154937" cy="1549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9" name="68 Flecha curvada hacia la derecha"/>
          <p:cNvSpPr/>
          <p:nvPr/>
        </p:nvSpPr>
        <p:spPr>
          <a:xfrm rot="-2700000">
            <a:off x="1176467" y="3940279"/>
            <a:ext cx="506615" cy="7154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0" name="69 Elipse"/>
          <p:cNvSpPr/>
          <p:nvPr/>
        </p:nvSpPr>
        <p:spPr>
          <a:xfrm>
            <a:off x="2189366" y="3939749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73" name="72 Imagen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44579" y="3939749"/>
            <a:ext cx="280607" cy="161089"/>
          </a:xfrm>
          <a:prstGeom prst="rect">
            <a:avLst/>
          </a:prstGeom>
          <a:noFill/>
          <a:ln/>
          <a:effectLst/>
        </p:spPr>
      </p:pic>
      <p:pic>
        <p:nvPicPr>
          <p:cNvPr id="75" name="74 Imagen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44579" y="4249427"/>
            <a:ext cx="474010" cy="160593"/>
          </a:xfrm>
          <a:prstGeom prst="rect">
            <a:avLst/>
          </a:prstGeom>
          <a:noFill/>
          <a:ln/>
          <a:effectLst/>
        </p:spPr>
      </p:pic>
      <p:pic>
        <p:nvPicPr>
          <p:cNvPr id="77" name="76 Imagen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44579" y="4558608"/>
            <a:ext cx="258551" cy="173229"/>
          </a:xfrm>
          <a:prstGeom prst="rect">
            <a:avLst/>
          </a:prstGeom>
          <a:noFill/>
          <a:ln/>
          <a:effectLst/>
        </p:spPr>
      </p:pic>
      <p:pic>
        <p:nvPicPr>
          <p:cNvPr id="79" name="78 Imagen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684" y="4011757"/>
            <a:ext cx="442122" cy="173229"/>
          </a:xfrm>
          <a:prstGeom prst="rect">
            <a:avLst/>
          </a:prstGeom>
          <a:noFill/>
          <a:ln/>
          <a:effectLst/>
        </p:spPr>
      </p:pic>
      <p:pic>
        <p:nvPicPr>
          <p:cNvPr id="84" name="83 Imagen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4684" y="4345671"/>
            <a:ext cx="462822" cy="173235"/>
          </a:xfrm>
          <a:prstGeom prst="rect">
            <a:avLst/>
          </a:prstGeom>
          <a:noFill/>
          <a:ln/>
          <a:effectLst/>
        </p:spPr>
      </p:pic>
      <p:pic>
        <p:nvPicPr>
          <p:cNvPr id="106" name="105 Imagen" descr="TP_t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26667" y="5034889"/>
            <a:ext cx="6691631" cy="194298"/>
          </a:xfrm>
          <a:prstGeom prst="rect">
            <a:avLst/>
          </a:prstGeom>
          <a:noFill/>
          <a:ln/>
          <a:effectLst/>
        </p:spPr>
      </p:pic>
      <p:pic>
        <p:nvPicPr>
          <p:cNvPr id="86" name="85 Imagen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35928" y="3939749"/>
            <a:ext cx="603521" cy="194266"/>
          </a:xfrm>
          <a:prstGeom prst="rect">
            <a:avLst/>
          </a:prstGeom>
          <a:noFill/>
          <a:ln/>
          <a:effectLst/>
        </p:spPr>
      </p:pic>
      <p:pic>
        <p:nvPicPr>
          <p:cNvPr id="88" name="87 Imagen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35928" y="4227781"/>
            <a:ext cx="700948" cy="173297"/>
          </a:xfrm>
          <a:prstGeom prst="rect">
            <a:avLst/>
          </a:prstGeom>
          <a:noFill/>
          <a:ln/>
          <a:effectLst/>
        </p:spPr>
      </p:pic>
      <p:pic>
        <p:nvPicPr>
          <p:cNvPr id="90" name="89 Imagen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35928" y="4541939"/>
            <a:ext cx="1682278" cy="194109"/>
          </a:xfrm>
          <a:prstGeom prst="rect">
            <a:avLst/>
          </a:prstGeom>
          <a:noFill/>
          <a:ln/>
          <a:effectLst/>
        </p:spPr>
      </p:pic>
      <p:pic>
        <p:nvPicPr>
          <p:cNvPr id="92" name="91 Imagen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3121" y="3987790"/>
            <a:ext cx="711733" cy="194109"/>
          </a:xfrm>
          <a:prstGeom prst="rect">
            <a:avLst/>
          </a:prstGeom>
          <a:noFill/>
          <a:ln/>
          <a:effectLst/>
        </p:spPr>
      </p:pic>
      <p:pic>
        <p:nvPicPr>
          <p:cNvPr id="94" name="93 Imagen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3121" y="4334767"/>
            <a:ext cx="1713335" cy="194109"/>
          </a:xfrm>
          <a:prstGeom prst="rect">
            <a:avLst/>
          </a:prstGeom>
          <a:noFill/>
          <a:ln/>
          <a:effectLst/>
        </p:spPr>
      </p:pic>
      <p:sp>
        <p:nvSpPr>
          <p:cNvPr id="95" name="94 Flecha derecha"/>
          <p:cNvSpPr/>
          <p:nvPr/>
        </p:nvSpPr>
        <p:spPr>
          <a:xfrm>
            <a:off x="3046769" y="3939749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Elipse"/>
          <p:cNvSpPr/>
          <p:nvPr/>
        </p:nvSpPr>
        <p:spPr>
          <a:xfrm>
            <a:off x="2189366" y="4255746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7" name="96 Elipse"/>
          <p:cNvSpPr/>
          <p:nvPr/>
        </p:nvSpPr>
        <p:spPr>
          <a:xfrm>
            <a:off x="2189366" y="4589660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8" name="97 Elipse"/>
          <p:cNvSpPr/>
          <p:nvPr/>
        </p:nvSpPr>
        <p:spPr>
          <a:xfrm>
            <a:off x="5490142" y="4011757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9" name="98 Elipse"/>
          <p:cNvSpPr/>
          <p:nvPr/>
        </p:nvSpPr>
        <p:spPr>
          <a:xfrm>
            <a:off x="5490142" y="4371797"/>
            <a:ext cx="129114" cy="12911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0" name="99 Flecha derecha"/>
          <p:cNvSpPr/>
          <p:nvPr/>
        </p:nvSpPr>
        <p:spPr>
          <a:xfrm>
            <a:off x="3046769" y="4263785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Flecha derecha"/>
          <p:cNvSpPr/>
          <p:nvPr/>
        </p:nvSpPr>
        <p:spPr>
          <a:xfrm>
            <a:off x="3046769" y="4587821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Flecha derecha"/>
          <p:cNvSpPr/>
          <p:nvPr/>
        </p:nvSpPr>
        <p:spPr>
          <a:xfrm>
            <a:off x="6360748" y="402482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Flecha derecha"/>
          <p:cNvSpPr/>
          <p:nvPr/>
        </p:nvSpPr>
        <p:spPr>
          <a:xfrm>
            <a:off x="6360748" y="435873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Abrir llave"/>
          <p:cNvSpPr/>
          <p:nvPr/>
        </p:nvSpPr>
        <p:spPr>
          <a:xfrm>
            <a:off x="1907704" y="3939749"/>
            <a:ext cx="144016" cy="792088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Flecha curvada hacia la derecha"/>
          <p:cNvSpPr/>
          <p:nvPr/>
        </p:nvSpPr>
        <p:spPr>
          <a:xfrm rot="-2700000">
            <a:off x="1006324" y="2226961"/>
            <a:ext cx="506615" cy="7154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4" grpId="0" animBg="1"/>
      <p:bldP spid="65" grpId="0" animBg="1"/>
      <p:bldP spid="66" grpId="0" animBg="1"/>
      <p:bldP spid="54" grpId="0" animBg="1"/>
      <p:bldP spid="57" grpId="0" animBg="1"/>
      <p:bldP spid="60" grpId="0" animBg="1"/>
      <p:bldP spid="69" grpId="0" animBg="1"/>
      <p:bldP spid="70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máticas (Doutorado)\DEA\Figuras\horosferas3d2.png"/>
          <p:cNvPicPr>
            <a:picLocks noChangeAspect="1" noChangeArrowheads="1"/>
          </p:cNvPicPr>
          <p:nvPr/>
        </p:nvPicPr>
        <p:blipFill>
          <a:blip r:embed="rId21" cstate="print"/>
          <a:srcRect l="12598" t="1215" r="14697" b="25520"/>
          <a:stretch>
            <a:fillRect/>
          </a:stretch>
        </p:blipFill>
        <p:spPr bwMode="auto">
          <a:xfrm>
            <a:off x="2598738" y="4752975"/>
            <a:ext cx="1993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Matemáticas (Doutorado)\DEA\Figuras\tubos2.png"/>
          <p:cNvPicPr>
            <a:picLocks noChangeAspect="1" noChangeArrowheads="1"/>
          </p:cNvPicPr>
          <p:nvPr/>
        </p:nvPicPr>
        <p:blipFill>
          <a:blip r:embed="rId22" cstate="print"/>
          <a:srcRect l="19948" t="12471" r="4199" b="12471"/>
          <a:stretch>
            <a:fillRect/>
          </a:stretch>
        </p:blipFill>
        <p:spPr bwMode="auto">
          <a:xfrm>
            <a:off x="6948488" y="4579938"/>
            <a:ext cx="1743075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Matemáticas (Doutorado)\DEA\Figuras\esferas_xeodesicas2.png"/>
          <p:cNvPicPr>
            <a:picLocks noChangeAspect="1" noChangeArrowheads="1"/>
          </p:cNvPicPr>
          <p:nvPr/>
        </p:nvPicPr>
        <p:blipFill>
          <a:blip r:embed="rId23" cstate="print"/>
          <a:srcRect l="12598" t="3645" r="14697" b="25520"/>
          <a:stretch>
            <a:fillRect/>
          </a:stretch>
        </p:blipFill>
        <p:spPr bwMode="auto">
          <a:xfrm>
            <a:off x="352425" y="4826000"/>
            <a:ext cx="19939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Matemáticas (Doutorado)\DEA\Figuras\hipersup_equidist2.png"/>
          <p:cNvPicPr>
            <a:picLocks noChangeAspect="1" noChangeArrowheads="1"/>
          </p:cNvPicPr>
          <p:nvPr/>
        </p:nvPicPr>
        <p:blipFill>
          <a:blip r:embed="rId24" cstate="print"/>
          <a:srcRect l="19948" t="12471" r="3149" b="10551"/>
          <a:stretch>
            <a:fillRect/>
          </a:stretch>
        </p:blipFill>
        <p:spPr bwMode="auto">
          <a:xfrm>
            <a:off x="4902200" y="4608513"/>
            <a:ext cx="17668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Matemáticas (Doutorado)\DEA\Figuras\esfera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92513" y="4206875"/>
            <a:ext cx="24003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D:\Matemáticas (Doutorado)\DEA\Figuras\planos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8163" y="4554538"/>
            <a:ext cx="24003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Matemáticas (Doutorado)\DEA\Figuras\cilindro2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048125"/>
            <a:ext cx="16478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54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156" name="16 CuadroTexto"/>
          <p:cNvSpPr txBox="1">
            <a:spLocks noChangeArrowheads="1"/>
          </p:cNvSpPr>
          <p:nvPr/>
        </p:nvSpPr>
        <p:spPr bwMode="auto">
          <a:xfrm>
            <a:off x="6348751" y="208397"/>
            <a:ext cx="2795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The classification </a:t>
            </a:r>
            <a:r>
              <a:rPr lang="es-ES" sz="1400" smtClean="0">
                <a:solidFill>
                  <a:schemeClr val="bg2"/>
                </a:solidFill>
                <a:latin typeface="Calibri" pitchFamily="34" charset="0"/>
              </a:rPr>
              <a:t>in </a:t>
            </a:r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space forms</a:t>
            </a:r>
          </a:p>
        </p:txBody>
      </p:sp>
      <p:sp>
        <p:nvSpPr>
          <p:cNvPr id="12" name="11 Elipse"/>
          <p:cNvSpPr/>
          <p:nvPr/>
        </p:nvSpPr>
        <p:spPr>
          <a:xfrm>
            <a:off x="539552" y="102289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539552" y="2262777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539552" y="3847163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1352550"/>
            <a:ext cx="1608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995363"/>
            <a:ext cx="30813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1714500"/>
            <a:ext cx="10668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64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3008313"/>
            <a:ext cx="7016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2249488"/>
            <a:ext cx="34004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65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3" y="3830638"/>
            <a:ext cx="18494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66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219575"/>
            <a:ext cx="30099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67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510088"/>
            <a:ext cx="59912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43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4821238"/>
            <a:ext cx="61166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5140325"/>
            <a:ext cx="5645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6086475"/>
            <a:ext cx="73231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177064"/>
            <a:ext cx="2559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491389"/>
            <a:ext cx="139541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025" y="1783489"/>
            <a:ext cx="23209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99 Flecha derecha"/>
          <p:cNvSpPr/>
          <p:nvPr/>
        </p:nvSpPr>
        <p:spPr>
          <a:xfrm>
            <a:off x="3059113" y="1449252"/>
            <a:ext cx="2017712" cy="375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0" name="59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2574925"/>
            <a:ext cx="2417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61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2860675"/>
            <a:ext cx="1274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63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3405188"/>
            <a:ext cx="4384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62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463" y="3103563"/>
            <a:ext cx="5321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103 Flecha derecha"/>
          <p:cNvSpPr/>
          <p:nvPr/>
        </p:nvSpPr>
        <p:spPr>
          <a:xfrm>
            <a:off x="2154238" y="2927941"/>
            <a:ext cx="935037" cy="36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0" name="39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550" y="5449888"/>
            <a:ext cx="73374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24 Rectángulo"/>
          <p:cNvSpPr/>
          <p:nvPr/>
        </p:nvSpPr>
        <p:spPr>
          <a:xfrm>
            <a:off x="323850" y="2251123"/>
            <a:ext cx="84963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323850" y="1092248"/>
            <a:ext cx="84963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669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Isoparametric hypersurfaces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5" name="54 Igual que"/>
          <p:cNvSpPr/>
          <p:nvPr/>
        </p:nvSpPr>
        <p:spPr>
          <a:xfrm>
            <a:off x="2503488" y="1222423"/>
            <a:ext cx="935037" cy="50323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6" name="75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813" y="1435148"/>
            <a:ext cx="11969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Distinto de"/>
          <p:cNvSpPr/>
          <p:nvPr/>
        </p:nvSpPr>
        <p:spPr>
          <a:xfrm>
            <a:off x="2484438" y="2411460"/>
            <a:ext cx="935037" cy="50323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7178" name="42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1250998"/>
            <a:ext cx="14541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43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2363" y="1250998"/>
            <a:ext cx="2990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46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188" y="2554335"/>
            <a:ext cx="10382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041" y="3480251"/>
            <a:ext cx="8246533" cy="194310"/>
          </a:xfrm>
          <a:prstGeom prst="rect">
            <a:avLst/>
          </a:prstGeom>
          <a:noFill/>
          <a:ln/>
          <a:effectLst/>
        </p:spPr>
      </p:pic>
      <p:pic>
        <p:nvPicPr>
          <p:cNvPr id="22" name="21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041" y="3979682"/>
            <a:ext cx="8235950" cy="496017"/>
          </a:xfrm>
          <a:prstGeom prst="rect">
            <a:avLst/>
          </a:prstGeom>
          <a:noFill/>
          <a:ln/>
          <a:effectLst/>
        </p:spPr>
      </p:pic>
      <p:pic>
        <p:nvPicPr>
          <p:cNvPr id="45" name="44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50" y="2387648"/>
            <a:ext cx="14541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9825" y="2395585"/>
            <a:ext cx="29908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041" y="4770485"/>
            <a:ext cx="8235950" cy="1097955"/>
          </a:xfrm>
          <a:prstGeom prst="rect">
            <a:avLst/>
          </a:prstGeom>
          <a:noFill/>
          <a:ln/>
          <a:effectLst/>
        </p:spPr>
      </p:pic>
      <p:sp>
        <p:nvSpPr>
          <p:cNvPr id="7186" name="17 CuadroTexto"/>
          <p:cNvSpPr txBox="1">
            <a:spLocks noChangeArrowheads="1"/>
          </p:cNvSpPr>
          <p:nvPr/>
        </p:nvSpPr>
        <p:spPr bwMode="auto">
          <a:xfrm>
            <a:off x="6443663" y="103188"/>
            <a:ext cx="244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Generalization to more general ambient spaces</a:t>
            </a:r>
          </a:p>
        </p:txBody>
      </p:sp>
      <p:pic>
        <p:nvPicPr>
          <p:cNvPr id="20" name="19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427" y="6134887"/>
            <a:ext cx="7773147" cy="4306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468313" y="1484313"/>
            <a:ext cx="2590800" cy="151288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9" name="98 Rectángulo"/>
          <p:cNvSpPr/>
          <p:nvPr/>
        </p:nvSpPr>
        <p:spPr>
          <a:xfrm>
            <a:off x="6084888" y="1484313"/>
            <a:ext cx="2590800" cy="151288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  <a:gs pos="100000">
                <a:srgbClr val="002060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323850" y="14288"/>
            <a:ext cx="792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The problem in CP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es-ES" sz="3600">
                <a:solidFill>
                  <a:schemeClr val="bg1"/>
                </a:solidFill>
                <a:latin typeface="Calibri" pitchFamily="34" charset="0"/>
              </a:rPr>
              <a:t> and CH</a:t>
            </a:r>
            <a:r>
              <a:rPr lang="es-ES" sz="3600" baseline="30000">
                <a:solidFill>
                  <a:schemeClr val="bg1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692150"/>
            <a:ext cx="9144000" cy="904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199" name="16 CuadroTexto"/>
          <p:cNvSpPr txBox="1">
            <a:spLocks noChangeArrowheads="1"/>
          </p:cNvSpPr>
          <p:nvPr/>
        </p:nvSpPr>
        <p:spPr bwMode="auto">
          <a:xfrm>
            <a:off x="7493000" y="188913"/>
            <a:ext cx="165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2"/>
                </a:solidFill>
                <a:latin typeface="Calibri" pitchFamily="34" charset="0"/>
              </a:rPr>
              <a:t>Basic definitions</a:t>
            </a:r>
          </a:p>
        </p:txBody>
      </p:sp>
      <p:sp>
        <p:nvSpPr>
          <p:cNvPr id="12" name="11 Elipse"/>
          <p:cNvSpPr/>
          <p:nvPr/>
        </p:nvSpPr>
        <p:spPr>
          <a:xfrm>
            <a:off x="539552" y="10526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203" name="54 Imagen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052513"/>
            <a:ext cx="2716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97 Rectángulo"/>
          <p:cNvSpPr/>
          <p:nvPr/>
        </p:nvSpPr>
        <p:spPr>
          <a:xfrm>
            <a:off x="3348038" y="1636713"/>
            <a:ext cx="2447925" cy="122396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205" name="26 Imagen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2163763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27 Imagen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5488" y="2293938"/>
            <a:ext cx="6096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28 Imagen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8913" y="2287588"/>
            <a:ext cx="6096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42 Imagen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9013" y="1800225"/>
            <a:ext cx="20859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43 Imagen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3675" y="2520950"/>
            <a:ext cx="11366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45 Imagen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2651125"/>
            <a:ext cx="21494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34 Imagen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1673225"/>
            <a:ext cx="21367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35 Imagen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8413" y="1644650"/>
            <a:ext cx="2063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41 Imagen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763" y="2608263"/>
            <a:ext cx="17399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74 Elipse"/>
          <p:cNvSpPr/>
          <p:nvPr/>
        </p:nvSpPr>
        <p:spPr>
          <a:xfrm>
            <a:off x="539552" y="3457096"/>
            <a:ext cx="172152" cy="1721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7" name="46 Imagen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429000"/>
            <a:ext cx="2384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48 Imagen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3833813"/>
            <a:ext cx="38671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49 Imagen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4135438"/>
            <a:ext cx="19875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50 Imagen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988" y="4445000"/>
            <a:ext cx="21367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51 Imagen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6350" y="4456113"/>
            <a:ext cx="148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86 Flecha derecha"/>
          <p:cNvSpPr/>
          <p:nvPr/>
        </p:nvSpPr>
        <p:spPr>
          <a:xfrm>
            <a:off x="3635375" y="4425950"/>
            <a:ext cx="1296988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395288" y="4941888"/>
            <a:ext cx="8424862" cy="790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8" name="37 Imagen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00" y="5059363"/>
            <a:ext cx="7899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60 Imagen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2450" y="6151563"/>
            <a:ext cx="8620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Imagen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0" y="6134100"/>
            <a:ext cx="21002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95 Flecha izquierda y derecha"/>
          <p:cNvSpPr/>
          <p:nvPr/>
        </p:nvSpPr>
        <p:spPr>
          <a:xfrm>
            <a:off x="2765425" y="6065838"/>
            <a:ext cx="790575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5" name="94 Imagen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0700" y="6121400"/>
            <a:ext cx="5715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96 Flecha izquierda y derecha"/>
          <p:cNvSpPr/>
          <p:nvPr/>
        </p:nvSpPr>
        <p:spPr>
          <a:xfrm>
            <a:off x="5861050" y="6035675"/>
            <a:ext cx="792163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56" grpId="0" animBg="1"/>
      <p:bldP spid="96" grpId="0" animBg="1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IGUEL@FLGHOPRQVVWYY57I" val="3668"/>
  <p:tag name="DEFAULTDISPLAY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Motivation: a problem in Geometric Optic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39"/>
  <p:tag name="PICTUREFILESIZE" val="544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&#10;{\bf \blue Question.} In which ambient spaces can homogeneous hypersurfaces be characterized&#10;by one of these concepts?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350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soparametric\\hypersurfac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40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Hypersurface with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7"/>
  <p:tag name="PICTUREFILESIZE" val="65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&#10;{\bf \blue Remark. }&#10;To our knowledge, the only known isoparametric hypersurfaces in Riemannian&#10;symmetric spaces which are &#10;not homogenous, or which do not have constant principal curvatures, are &#10;related to the FKM examples in spheres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59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 cm}&#10;&#10;\begin{document}&#10;D.~Ferus, H.~Karcher, H.~F.~M\&quot;{u}nzner:&#10;    Cliffordalgebren und neue isoparametrische Hyperfl\&quot;{a}chen, \emph{Math. Z.}&#10;    \textbf{177} (1981), no. 4, 479--502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56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omplex space form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4"/>
  <p:tag name="PICTUREFILESIZE" val="32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=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"/>
  <p:tag name="PICTUREFILESIZE" val="18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g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c&lt;0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9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Euclidean space $\violet \mathbb{C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3"/>
  <p:tag name="PICTUREFILESIZE" val="33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Homogeneous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5"/>
  <p:tag name="PICTUREFILESIZE" val="394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lat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183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ubini-Study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9"/>
  <p:tag name="PICTUREFILESIZE" val="287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hyperbolic\\space $\violet \mathbb{C}H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567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0cm}&#10;&#10;\begin{document}&#10;\begin{center}&#10;Complex projective\\space $\violet \mathbb{C} P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544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gman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1"/>
  <p:tag name="PICTUREFILESIZE" val="25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eal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0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real hypersurface in $\violet{\mathbb{C} P^n}$ or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8"/>
  <p:tag name="PICTUREFILESIZE" val="67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\xi}$ unit normal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30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{\red Hopf vector field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63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ngent to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28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_X Y=\nabla_X Y +I\!I(X,Y)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0"/>
  <p:tag name="PICTUREFILESIZE" val="551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2cm}&#10;&#10;\begin{document}&#10;$\violet{h}$ number of nontrivial projections&#10;of $\violet J\xi$ onto the principal curvature spaces ($\violet h\leq g$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2"/>
  <p:tag name="PICTUREFILESIZE" val="122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M}$ {\red Hopf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0"/>
  <p:tag name="PICTUREFILESIZE" val="22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J\xi}$ eigenvector of $\violet{\mathcal{S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5"/>
  <p:tag name="PICTUREFILESIZE" val="379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h=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"/>
  <p:tag name="PICTUREFILESIZE" val="17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Kimur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"/>
  <p:tag name="PICTUREFILESIZE" val="163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"/>
  <p:tag name="PICTUREFILESIZE" val="159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Takagi\\Wang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260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P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7"/>
  <p:tag name="PICTUREFILESIZE" val="48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_X \xi=-\mathcal{S}X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3"/>
  <p:tag name="PICTUREFILESIZE" val="320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tate of the problem in $\violet{\mathbb{C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0"/>
  <p:tag name="PICTUREFILESIZE" val="497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classification of\\homogeneous hypersurfaces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1"/>
  <p:tag name="PICTUREFILESIZE" val="597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Berndt\\D\'iaz Ramo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1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Montiel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168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5cm}&#10;&#10;\begin{document}&#10;J. C. D\'iaz-Ramos, M. Dom\'inguez-V\'azquez: Non-Hopf real hypersurfaces with&#10;constant\\principal curvatures in complex space forms, preprint &#10;arXiv:0911.3624v1 [math.DG]\\&#10;(to appear in \emph{Indiana Univ. Math. J.}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494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Tashiro\\ Tachibana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3"/>
  <p:tag name="PICTUREFILESIZE" val="27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Tashiro\\ Tachibana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3"/>
  <p:tag name="PICTUREFILESIZE" val="27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cal{S}$ diagonalizabl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4"/>
  <p:tag name="PICTUREFILESIZE" val="309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akagi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erndt, Tamaru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24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\def\bluenew{\color[rgb]{0.31,0.35,0.64}}&#10;&#10;\newtheorem{theorem}{{\red Theorem}}&#10;&#10;\setlength{\textwidth}{25cm}&#10;&#10;\begin{document}&#10;\begin{center}&#10;$\bluenew\huge\checkmark$&#10;\end{center}&#10;\end{document}&#10;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9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and have\\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43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nexists$ hypersurfaces\\with cp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397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exists$ hypersurfaces\\with cpc but have\\not been classifie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5"/>
  <p:tag name="PICTUREFILESIZE" val="66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S}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7"/>
  <p:tag name="PICTUREFILESIZE" val="2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P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AdS^{2n+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30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1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pf fibration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242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Lorentzian space of\\&#10;constant negative curvatur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2"/>
  <p:tag name="PICTUREFILESIZE" val="614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16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begin{center}&#10;semi-Riemannian\\submersion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0"/>
  <p:tag name="PICTUREFILESIZE" val="38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anti De Sitter sp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304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\mathbb{S}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22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lambda_1,\dots, \lambda_{2n-1}$ principal curvatures of $\violet M$ &#10;in the basis&#10;$\violet E_1, \dots, E_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5"/>
  <p:tag name="PICTUREFILESIZE" val="988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b_i=\langle J\xi, E_i\rangle 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337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shape operator of the\\ lifted hypersurface $\violet \pi^{-1}M 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3"/>
  <p:tag name="PICTUREFILESIZE" val="70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bar{\nabla}}$ Levi-Civita connection of $\violet{\bar{M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502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20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fiber $\violet \mathbb{S}^{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3"/>
  <p:tag name="PICTUREFILESIZE" val="22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Isoparametric hypersurfaces in $\violet \mathbb{C}P^n$ and $\violet \mathbb{C}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4"/>
  <p:tag name="PICTUREFILESIZE" val="744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real hypersurface in $\violet \mathbb{C} P^n$ or $\violet\mathbb{C}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8"/>
  <p:tag name="PICTUREFILESIZE" val="67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M$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5"/>
  <p:tag name="PICTUREFILESIZE" val="328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2"/>
  <p:tag name="PICTUREFILESIZE" val="387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has constant\\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7"/>
  <p:tag name="PICTUREFILESIZE" val="599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\pi^{-1} M$ contained in a\\(Lorentzian) space form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68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mean curvatures of\\$\violet M$ and $\violet \pi^{-1} M$ agre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8"/>
  <p:tag name="PICTUREFILESIZE" val="674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begin{pmatrix}&#10;\lambda_1 &amp; &amp;&amp; \pm b_1&#10;\\&#10; &amp; \ddots &amp; &amp; \vdots&#10;\\&#10;&amp; &amp; \lambda_{2n-1} &amp; \pm b_{2n-1}&#10;\\&#10;b_1 &amp;\dots &amp; b_{2n-1} &amp;0&#10;\end{pmatrix}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9"/>
  <p:tag name="PICTUREFILESIZE" val="11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M\subset \bar{M}}$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8"/>
  <p:tag name="PICTUREFILESIZE" val="43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97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"/>
  <p:tag name="PICTUREFILESIZE" val="100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II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"/>
  <p:tag name="PICTUREFILESIZE" val="10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V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"/>
  <p:tag name="PICTUREFILESIZE" val="11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totally geodesic $\violet \mathbb{C} H^k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6"/>
  <p:tag name="PICTUREFILESIZE" val="57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Horospher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2"/>
  <p:tag name="PICTUREFILESIZE" val="20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totally geodesic $\violet \mathbb{R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7"/>
  <p:tag name="PICTUREFILESIZE" val="572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Lohnherr hypersurface 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0"/>
  <p:tag name="PICTUREFILESIZE" val="50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xi}$ unit normal vector fie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4"/>
  <p:tag name="PICTUREFILESIZE" val="39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Equidistant hypersurface to $\violet W^{2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3"/>
  <p:tag name="PICTUREFILESIZE" val="58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ube around a Berndt-Br\&quot;uck\\submanifold $\violet W^{2n-k}_\varphi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4"/>
  <p:tag name="PICTUREFILESIZE" val="778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}&#10;\lambda_1 &amp; &amp; 0\\&#10;&amp;\ddots&amp;\\&#10;0 &amp; &amp; \lambda_{2n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4"/>
  <p:tag name="PICTUREFILESIZE" val="629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}&#10;\lambda_1 &amp; 0 &amp; \\&#10;\varepsilon&amp;\lambda_1&amp;\\&#10; &amp; &amp; \lambda_{2}\\&#10; &amp;&amp;&amp;\ddots\\&#10; &amp;&amp;&amp;&amp;\lambda_{2n-1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6"/>
  <p:tag name="PICTUREFILESIZE" val="99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c}&#10;\lambda_1 &amp; 0 &amp;1 \\&#10;0&amp;\lambda_1&amp;0\\&#10;0 &amp; 1 &amp; \lambda_1\\&#10;&amp;&amp;&amp;\lambda_2\\&#10; &amp;&amp;&amp;&amp;\ddots\\&#10; &amp;&amp;&amp;&amp;&amp;\lambda_{2n-2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5"/>
  <p:tag name="PICTUREFILESIZE" val="132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\[\violet&#10;\left(&#10;\begin{array}{ccccc}&#10;a &amp; b &amp; \\&#10;-b&amp;a&amp;\\&#10; &amp; &amp; \lambda_{3}\\&#10; &amp;&amp;&amp;\ddots\\&#10; &amp;&amp;&amp;&amp;\lambda_{2n}&#10;\end{array}&#10;\right)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2"/>
  <p:tag name="PICTUREFILESIZE" val="91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 cm}&#10;&#10;\begin{document}&#10;J.~Berndt, H.~Tamaru: Cohomogeneity one&#10;    actions on noncompact symmetric spaces of rank one, \emph{Trans.\ Amer.\ Math.\&#10;    Soc.}\ \textbf{359} (2007), no. 7, 3425--3438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67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The classification of homogeneous hypersurfaces in $\violet \mathbb{C}H^n$ &#10;is known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76"/>
  <p:tag name="PICTUREFILESIZE" val="88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One can classify these examples according to the Jordan canonical form&#10;of the shape operator of its lift via the Hopf map: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07"/>
  <p:tag name="PICTUREFILESIZE" val="135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.5cm}&#10;&#10;\begin{document}&#10;{\blue \bf Question.} Are isoparametric hypersurfaces&#10;in $\violet \mathbb{C} H^n$ open parts of homogeneous hypersurfaces?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35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nabla}$ Levi-Civita connection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485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In particular, $\violet h(p)\in\{1,2,3\}$ and $\violet g(p)\in\{2,3,4,5\}$ and: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50"/>
  <p:tag name="PICTUREFILESIZE" val="10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h(p)=1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3"/>
  <p:tag name="PICTUREFILESIZE" val="278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h(p)=2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4"/>
  <p:tag name="PICTUREFILESIZE" val="287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h(p)=3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84"/>
  <p:tag name="PICTUREFILESIZE" val="29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{\blue \bf Theorem.} Let $\violet M$ be an isoparametric hypersurface in $\violet\mathbb{C}H^n$&#10;and $\violet p\in M$. Then, the principal curvatures of $\violet M$ at $\violet p$ and their multiplicities&#10;coincide with those of the homogeneous hypersurfaces in $\violet \mathbb{C}H^n$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620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g(p)\in\{2,3\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1"/>
  <p:tag name="PICTUREFILESIZE" val="395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g(p)\in\{2,3,4\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43"/>
  <p:tag name="PICTUREFILESIZE" val="43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$\violet g(p)\in\{3,4,5\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43"/>
  <p:tag name="PICTUREFILESIZE" val="434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{\blue \bf Remark.} This is not a local result, but a pointwise result. The principal&#10;curvatures and even $\violet h$ and $\violet g$ may vary from point to point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49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{\blue \bf Remark.} The cases $\violet g(p)=h(p)=2$ and $\violet g(p)=h(p)=3$&#10;do not arise in the known isoparametric hypersurfaces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68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1"/>
  <p:tag name="PICTUREFILESIZE" val="4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auss formul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1"/>
  <p:tag name="PICTUREFILESIZE" val="228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If $\violet h=1$, then $\violet M$ is an open part of: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26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If $\violet h=2$, then $\violet M$ is an open part of: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2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R}{\ensuremath{\mathbb{R}}}&#10;\newcommand{\C}{\ensuremath{\mathbb{C}}}&#10;&#10;\setlength{\textwidth}{23.5cm}&#10;&#10;\begin{document}&#10;a tube around a totally geodesic $\violet \R 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80"/>
  <p:tag name="PICTUREFILESIZE" val="59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R}{\ensuremath{\mathbb{R}}}&#10;\newcommand{\C}{\ensuremath{\mathbb{C}}}&#10;&#10;\setlength{\textwidth}{23.5cm}&#10;&#10;\begin{document}&#10;a horospher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224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R}{\ensuremath{\mathbb{R}}}&#10;\newcommand{\C}{\ensuremath{\mathbb{C}}}&#10;&#10;\setlength{\textwidth}{22cm}&#10;&#10;\begin{document}&#10;a Lohnherr hypersurface $\violet W^{2n-1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21"/>
  <p:tag name="PICTUREFILESIZE" val="534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{\blue \bf Theorem.} Let $\violet M$ be a connected &#10;isoparametric hypersurface in $\violet \mathbb{C}H^n$&#10;with $\violet h\leq 2$ nontrivial projections of the Hopf vector field onto the principal curvature spaces.&#10;Then, $\violet h$ is constant and $\violet M$ has constant principal curvatures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80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&#10;\setlength{\textwidth}{23.5cm}&#10;&#10;\begin{document}&#10;a tube around a totally geodesic $\violet \C H^k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79"/>
  <p:tag name="PICTUREFILESIZE" val="59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R}{\ensuremath{\mathbb{R}}}&#10;\newcommand{\C}{\ensuremath{\mathbb{C}}}&#10;&#10;\setlength{\textwidth}{23.5cm}&#10;&#10;\begin{document}&#10;a tube around a Berndt-Br\&quot;uck submanifold&#10;       $\violet W^{2n-k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12"/>
  <p:tag name="PICTUREFILESIZE" val="750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R}{\ensuremath{\mathbb{R}}}&#10;\newcommand{\C}{\ensuremath{\mathbb{C}}}&#10;&#10;\setlength{\textwidth}{22cm}&#10;&#10;\begin{document}&#10;an equidistant hypersurface to $\violet W^{2n-1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82"/>
  <p:tag name="PICTUREFILESIZE" val="622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5cm}&#10;&#10;\begin{document}&#10;J. C. D\'iaz-Ramos, M. Dom\'inguez-V\'azquez: Non-Hopf real hypersurfaces with&#10;constant\\principal curvatures in complex space forms, to appear in&#10; \emph{Indiana Univ. Math. J.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89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Weingarten formul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8"/>
  <p:tag name="PICTUREFILESIZE" val="324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 cm}&#10;&#10;\begin{document}&#10;J.~Berndt: Real hypersurfaces with constant&#10;    principal curvatures in complex hyperbolic space.&#10; \emph{J. Reine Angew. Math.} {\bf 395} (1989), 132--141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69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5,5cm}&#10;&#10;\begin{document}&#10;Moreover: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97"/>
  <p:tag name="PICTUREFILESIZE" val="19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.5cm}&#10;&#10;\begin{document}&#10;{\blue \bf Question.} Are isoparametric hypersurfaces&#10;in $\violet \mathbb{C} H^n$ open parts of homogeneous hypersurfaces?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353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re are inhomogeneous isoparametric hypersurfaces in $\violet \mathbb{C} H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8"/>
  <p:tag name="PICTUREFILESIZE" val="809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ie subalgebra of $\violet\mathfrak{a}\oplus\mathfrak{n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7"/>
  <p:tag name="PICTUREFILESIZE" val="402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w}}$ subspace of $\violet\mathfrak{v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318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5cm}&#10;&#10;\begin{document}&#10;$\red{ W_\mathfrak{w}}\violet{=S_\mathfrak{w}\cdot o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277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mathfrak{s}_\mathfrak{w}=\mathfrak{a}\oplus\mathfrak{w}\oplus\mathfrak{z}}$ 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8"/>
  <p:tag name="PICTUREFILESIZE" val="37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S}_\mathfrak{w}$ corresponding\\subgroup of $\violet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3"/>
  <p:tag name="PICTUREFILESIZE" val="59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%\begin{center}&#10;homogeneous minimal\\submanifold&#10;%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3"/>
  <p:tag name="PICTUREFILESIZE" val="44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cal{S}$ selfadjoin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6"/>
  <p:tag name="PICTUREFILESIZE" val="260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mathbb{C}H^n\cong A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33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\begin{array}{r@{\,}c@{\,}c@{\,}c@{}l}&#10;\mathfrak{n}&amp;=&amp;\mathfrak{z}&amp;\oplus&amp;\,\mathfrak{v}\\[-0.5ex]&#10;&amp;&amp;\shortparallel&amp;&amp;\,\shortparallel\\[-0.5ex]&#10;&#10;&amp;&amp;\mathbb{R}&amp;&amp;\mathbb{C}^{\tiny n-1}&#10;\end{array}&#10;\]&#10;\end{document}&#10;"/>
  <p:tag name="EXTERNALNAME" val="txp_fig"/>
  <p:tag name="BLEND" val="Falso"/>
  <p:tag name="TRANSPARENT" val="Verdadero"/>
  <p:tag name="KEEPFILES" val="Falso"/>
  <p:tag name="DEBUGPAUSE" val="Falso"/>
  <p:tag name="RESOLUTION" val="300"/>
  <p:tag name="TIMEOUT" val="(none)"/>
  <p:tag name="BOXWIDTH" val="487"/>
  <p:tag name="BOXHEIGHT" val="388"/>
  <p:tag name="BOXFONT" val="10"/>
  <p:tag name="BOXWRAP" val="Falso"/>
  <p:tag name="WORKAROUNDTRANSPARENCYBUG" val="Falso"/>
  <p:tag name="ALLOWFONTSUBSTITUTION" val="Falso"/>
  <p:tag name="BITMAPFORMAT" val="png256"/>
  <p:tag name="ORIGWIDTH" val="121"/>
  <p:tag name="PICTUREFILESIZE" val="434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[U,V]=\langle JU,V\rangle Z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453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[&#10;\violet&#10;[B,Z+U]=Z+\frac{1}{2}U&#10;\]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05"/>
  <p:tag name="PICTUREFILESIZE" val="535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&#10;\[&#10;\violet&#10;\mathfrak{a}\oplus\mathfrak{n}&#10;\]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8"/>
  <p:tag name="PICTUREFILESIZE" val="179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small Heisenberg algebra&#10;\end{document}&#10;"/>
  <p:tag name="EXTERNALNAME" val="txp_fig"/>
  <p:tag name="BLEND" val="Falso"/>
  <p:tag name="TRANSPARENT" val="Verdadero"/>
  <p:tag name="KEEPFILES" val="Falso"/>
  <p:tag name="DEBUGPAUSE" val="Falso"/>
  <p:tag name="RESOLUTION" val="300"/>
  <p:tag name="TIMEOUT" val="(none)"/>
  <p:tag name="BOXWIDTH" val="487"/>
  <p:tag name="BOXHEIGHT" val="388"/>
  <p:tag name="BOXFONT" val="10"/>
  <p:tag name="BOXWRAP" val="Falso"/>
  <p:tag name="WORKAROUNDTRANSPARENCYBUG" val="Falso"/>
  <p:tag name="ALLOWFONTSUBSTITUTION" val="Falso"/>
  <p:tag name="BITMAPFORMAT" val="png256"/>
  <p:tag name="ORIGWIDTH" val="156"/>
  <p:tag name="PICTUREFILESIZE" val="244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\small Lie algebra\\of $\violet AN$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91"/>
  <p:tag name="PICTUREFILESIZE" val="294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.5cm}&#10;&#10;\begin{document}&#10;The complex hyperbolic space $\violet \mathbb{C}H^n$ can be seen as&#10;a solvable Lie group $\violet AN$ with a left invariant 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39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$\violet A$ abelian\\&#10;$\violet \dim A=1$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98"/>
  <p:tag name="PICTUREFILESIZE" val="430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\begin{center}&#10;$\violet N$ nilpotent\\&#10;$\violet \dim N=2n-1$&#10;\end{center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53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principal curvatures} of $\violet{M}$: eigenvalues of $\violet{\mathcal{S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36"/>
  <p:tag name="PICTUREFILESIZE" val="631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Z=JB\in\mathfrak{z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28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B\in\mathfrak{a}$ unit length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69"/>
  <p:tag name="PICTUREFILESIZE" val="310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U,V\in\mathfrak{v}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5"/>
  <p:tag name="PICTUREFILESIZE" val="252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{\blue \bf Theorem.}\ The tubes around $\violet W_\mathfrak{w}$ are isoparametric hypersurfaces.&#10;Moreover, these tubes are homogeneous hypersurfaces &#10;if and only if $\violet\mathfrak{w}^\perp=\mathfrak{v}\ominus \mathfrak{w}$&#10; has constant K\&quot;ahler angle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272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$\violet W_\mathfrak{w}$ is a Berndt-Br\&quot;uck submanifold&#10;$\violet W_\varphi^{2n-k}$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25"/>
  <p:tag name="PICTUREFILESIZE" val="819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{\bf \blue Remark.} For the inhomogeneous examples, the functions $\violet h$ and $\violet g$ may be nonconstant,&#10;and we can have $\violet h\in\{\, 1,2,3\,\}$ and $\violet g\in\{\, 3,4,5\,\}$.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83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$\violet\mathfrak{w}^\perp$ has constant\\K\&quot;ahler angl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66"/>
  <p:tag name="PICTUREFILESIZE" val="467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the angle between $\violet Jv$ and $\violet \mathfrak{w}^\perp$\\&#10; is the same &#10;for all $\violet v\in\mathfrak{w}^\perp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99"/>
  <p:tag name="PICTUREFILESIZE" val="813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If $\violet\mathfrak{w}^\perp$ has constant\\K\&quot;ahler angle $\violet \varphi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90"/>
  <p:tag name="PICTUREFILESIZE" val="54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If $\violet\mathfrak{w}^\perp$ does not have\\ constant K\&quot;ahler angle $\violet \varphi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5"/>
  <p:tag name="PICTUREFILESIZE" val="67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tiny $\violet{\langle I\!I(X,Y),\xi\rangle=\langle \mathcal{S}X,Y\rangle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36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(if $\violet \varphi=\pi/2$ then we put&#10;$\violet W^{2n-k}= W_{\pi/2}^{2n-k}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22"/>
  <p:tag name="PICTUREFILESIZE" val="882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newcommand{\C}{\ensuremath{\mathbb{C}}}&#10;\newcommand{\R}{\ensuremath{\mathbb{R}}}&#10;\newcommand{\g}[1]{\ensuremath{\mathfrak{#1}}}&#10;&#10;\setlength{\textwidth}{25.5cm}&#10;&#10;\begin{document}&#10;tubes around $\violet W_\mathfrak{w}$ have nonconstant\\principal curvatures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62"/>
  <p:tag name="PICTUREFILESIZE" val="78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cm}&#10;&#10;\begin{document}&#10;J. C. D\'iaz-Ramos, M. Dom\'inguez-V\'azquez: Inhomogeneous &#10;isoparametric hypersurfaces in complex hyperbolic spaces, &#10;preprint arXiv:1011.5160v1 [math.DG]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795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cm}&#10;&#10;\begin{document}&#10;J. Berndt, M. Br\&quot;uck: Cohomogeneity one actions on hyperbolic spaces,&#10;\emph{J. Reine Angew. Math.} {\bf 541} (2001), 209-235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45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red Mean curvature}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6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 H=\textrm{tr}(\mathcal{S}) =\lambda_1+\dots+\lambda_{n-1}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2"/>
  <p:tag name="PICTUREFILESIZE" val="52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lambda_1, \dots, \lambda_{n-1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5"/>
  <p:tag name="PICTUREFILESIZE" val="26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Number of \emph{distinct} principal curvatures of $\violet{M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4"/>
  <p:tag name="PICTUREFILESIZE" val="63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3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eneralization to spaces of nonconstant curvatur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09"/>
  <p:tag name="PICTUREFILESIZE" val="58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Delta=\frac{\partial^2}{\partial x^2}+&#10;\frac{\partial^2}{\partial y^2}+\frac{\partial^2}{\partial z^2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1"/>
  <p:tag name="PICTUREFILESIZE" val="63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Phi(x,y,z,t)}$ wave function in $\violet{\mathbb{R}^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4"/>
  <p:tag name="PICTUREFILESIZE" val="63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wave equation $\violet{\Delta\Phi=\frac{\partial^2 \Phi}{\partial t^2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8"/>
  <p:tag name="PICTUREFILESIZE" val="57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t_0$ fixed instant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2"/>
  <p:tag name="PICTUREFILESIZE" val="29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left\{(x,y,z)\in\mathbb{R}^3: \Phi(x,y,z,t_0)=c(t_0)\right\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6"/>
  <p:tag name="PICTUREFILESIZE" val="9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8cm}&#10;&#10;\begin{document}&#10;{\red wavefront}: points in $\violet \mathbb{R}^3$ with the same phase&#10;or oscillating state at the instant $\violet t_0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0"/>
  <p:tag name="PICTUREFILESIZE" val="115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\Delta \Phi(x,y,z,t_0)=\frac{\partial^2 \Phi}{\partial t^2}(x,y,z,t_0)=&#10;c''(t_0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1"/>
  <p:tag name="PICTUREFILESIZE" val="102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\Delta f= \Delta \Phi(\cdot,\cdot,\cdot,t_0)$ &#10;is constant along the level sets of&#10;$\violet f= \Phi(\cdot,\cdot,\cdot, t_0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6"/>
  <p:tag name="PICTUREFILESIZE" val="107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 f(x,y,z)= \Phi(x,y,z,t_0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0"/>
  <p:tag name="PICTUREFILESIZE" val="58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We want to consider waves with parallel wavefront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25"/>
  <p:tag name="PICTUREFILESIZE" val="6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Basic definitions and notation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00"/>
  <p:tag name="PICTUREFILESIZE" val="38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30cm}&#10;&#10;\begin{document}&#10;$\violet \left|\nabla f\right|= \left|\nabla\Phi(\cdot,\cdot,\cdot,t_0)\right|$&#10;is constant along the level sets of $\violet f=\Phi(\cdot,\cdot,\cdot,t_0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03"/>
  <p:tag name="PICTUREFILESIZE" val="116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The possible wavefronts are level sets of functions $\violet f$ &#10;such that $\violet \left|\nabla f\right|^2$ and $\violet \Delta f$ &#10;are constant along those level set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160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Let us consider time-independent wavefront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4"/>
  <p:tag name="PICTUREFILESIZE" val="52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f\colon \bar{M} \to \mathbb{R}$ {\red isoparametric function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30"/>
  <p:tag name="PICTUREFILESIZE" val="57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1cm}&#10;&#10;\begin{document}&#10;$\violet \left|\nabla f\right|^2$ and $\violet \Delta f$ are constant along the&#10;level sets of $\violet f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20"/>
  <p:tag name="PICTUREFILESIZE" val="86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\subset \bar{M}$ {\red isoparametric hypersurface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51"/>
  <p:tag name="PICTUREFILESIZE" val="61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1cm}&#10;&#10;\begin{document}&#10;$\violet M$ is a codimension $1$ level set of an isoparametric func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1"/>
  <p:tag name="PICTUREFILESIZE" val="78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\subset \bar{M}$ isoparametric\\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619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4cm}&#10;&#10;\begin{document}&#10;$\violet M$ and its nearby parallel hypersurfaces have constant mean curvature&#10;(CMC)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7"/>
  <p:tag name="PICTUREFILESIZE" val="10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problem in complex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75"/>
  <p:tag name="PICTUREFILESIZE" val="45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f Theorem (Cartan)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29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$\violet{\left(\bar{M},\langle\, , \,\rangle\right)}$ real space form:&#10; $\violet \mathbb{R}^n$, $\violet \mathbb{R}H^n$  ou $\violet \mathbb{S}^n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7"/>
  <p:tag name="PICTUREFILESIZE" val="82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has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3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$\violet M\subset \bar{M}$ isoparametric\\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61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\left(\bar{M},\langle\, , \,\rangle\right)}$ Riemannian manifold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8"/>
  <p:tag name="PICTUREFILESIZE" val="52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{\blue \bf Theorem (Cartan)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3"/>
  <p:tag name="PICTUREFILESIZE" val="29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{\violet $M$} homogeneous hypersurface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03"/>
  <p:tag name="PICTUREFILESIZE" val="47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$\violet{G\times \bar{M}\to \bar{M}}$ is a cohomogeneity one isometric actio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5"/>
  <p:tag name="PICTUREFILESIZE" val="75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has constant principal curvatu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64"/>
  <p:tag name="PICTUREFILESIZE" val="5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15cm}&#10;&#10;\begin{document}&#10;$\violet M$ is isoparametric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8"/>
  <p:tag name="PICTUREFILESIZE" val="34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Isoparametric hypersurfaces in the complex hyperbolic space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614"/>
  <p:tag name="PICTUREFILESIZE" val="7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{$\violet M=G\cdot o$} {\small where} $\violet o\in M$ {\small and} &#10;$\violet G$ {\small is a subgroup of} $\violet I(\bar M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86"/>
  <p:tag name="PICTUREFILESIZE" val="84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A hypersurface $\violet M\subset\bar M$ is (extrinsically) &#10;{\red homogeneous} if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68"/>
  <p:tag name="PICTUREFILESIZE" val="85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Objectiv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5"/>
  <p:tag name="PICTUREFILESIZE" val="22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lassify homogeneous hypersurfaces of a manifold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04"/>
  <p:tag name="PICTUREFILESIZE" val="61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Homogeneous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85"/>
  <p:tag name="PICTUREFILESIZE" val="394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R}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6"/>
  <p:tag name="PICTUREFILESIZE" val="173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R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4"/>
  <p:tag name="PICTUREFILESIZE" val="22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S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24"/>
  <p:tag name="PICTUREFILESIZE" val="16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P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1"/>
  <p:tag name="PICTUREFILESIZE" val="20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$\violet \mathbb{C}H^n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3"/>
  <p:tag name="PICTUREFILESIZE" val="21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The problem in space form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284"/>
  <p:tag name="PICTUREFILESIZE" val="37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haracterize homogenous hypersurfaces using geometric data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20"/>
  <p:tag name="PICTUREFILESIZE" val="71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Segre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6"/>
  <p:tag name="PICTUREFILESIZE" val="16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Carta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Hsiang, Lawson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56"/>
  <p:tag name="PICTUREFILESIZE" val="259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Takagi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66"/>
  <p:tag name="PICTUREFILESIZE" val="16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[rgb]{0,0.5,0}}&#10;\def\magenta{\color{magenta}}&#10;\def\cyan{\color{cyan}}&#10;\def\violet{\color[rgb]{0.25,0.00,0.50}}&#10;&#10;\setlength{\textwidth}{22cm}&#10;&#10;\begin{document}&#10;Berndt, Tamaru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159"/>
  <p:tag name="PICTUREFILESIZE" val="24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Levi-Civita: $\violet{\mathbb{R}^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9"/>
  <p:tag name="PICTUREFILESIZE" val="30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Euclidean space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38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egre: $\violet{\mathbb{R}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9"/>
  <p:tag name="PICTUREFILESIZE" val="26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5"/>
  <p:tag name="PICTUREFILESIZE" val="1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Real hypersurfaces with constant principal curvatur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40"/>
  <p:tag name="PICTUREFILESIZE" val="66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hyperbolic space $\violet{\mathbb{R} H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8"/>
  <p:tag name="PICTUREFILESIZE" val="47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he sphere $\violet{S^n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6"/>
  <p:tag name="PICTUREFILESIZE" val="282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Cartan: classified $\violet{g=1,2,3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9"/>
  <p:tag name="PICTUREFILESIZE" val="46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siang, Lawson: classified homogeneous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5"/>
  <p:tag name="PICTUREFILESIZE" val="675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M\&quot;unzner: proved $\violet{g\in\{1,2,3,4,6\}}$ and  $\violet m_i=m_{i+1} &#10;(\textrm{mod}\; 2)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7"/>
  <p:tag name="PICTUREFILESIZE" val="1078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Ferus, Karcher, M\&quot;unzner: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23"/>
  <p:tag name="PICTUREFILESIZE" val="60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Progress in cases $\violet g=4,6$: Abresch, Dorfmeister, &#10;Neher, Cecil, Chi, Jensen, Immervoll, Miyaoka...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78"/>
  <p:tag name="PICTUREFILESIZE" val="126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affine hyperplanes $\violet{\mathbb{R}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7"/>
  <p:tag name="PICTUREFILESIZE" val="42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spheres $\violet{S^{n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9"/>
  <p:tag name="PICTUREFILESIZE" val="29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products $\violet{S^{k}\times\mathbb{R}^{n-k-1}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15"/>
  <p:tag name="PICTUREFILESIZE" val="44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5cm}&#10;&#10;\begin{document}&#10;New isoparametric hypersurfaces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330"/>
  <p:tag name="PICTUREFILESIZE" val="47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geodesic hyper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4"/>
  <p:tag name="PICTUREFILESIZE" val="342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horospher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8"/>
  <p:tag name="PICTUREFILESIZE" val="21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ubes around tot. geod. subspaces $\violet{\mathbb{R} H^k}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6"/>
  <p:tag name="PICTUREFILESIZE" val="623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tot. geod. $\violet{\mathbb{R} H^{n-1}}$ and equidistant hypersurfac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3"/>
  <p:tag name="PICTUREFILESIZE" val="73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4cm}&#10;&#10;\begin{document}&#10;Stolz: the possible triples $\violet (g,m_1,m_2)$ with $\violet g=4$ agree&#10;with those of the known homogeneous and inhomogeneous examples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80"/>
  <p:tag name="PICTUREFILESIZE" val="156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$\violet \mathbb{R}^n,\mathbb{R}H^n,\mathbb{S}^n$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1"/>
  <p:tag name="PICTUREFILESIZE" val="39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soparametric\\hypersurface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5"/>
  <p:tag name="PICTUREFILESIZE" val="40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Hypersurface with constant\\principal curvatures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7"/>
  <p:tag name="PICTUREFILESIZE" val="65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0cm}&#10;&#10;\begin{document}&#10;\begin{center}&#10;in general&#10;\end{center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6"/>
  <p:tag name="PICTUREFILESIZE" val="18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amssymb,amsmath}&#10;\usepackage{color}&#10;&#10;\def\blue{\color{blue}}&#10;\def\red{\color{red}}&#10;\def\black{\color{black}}&#10;\def\green{\color{green}}&#10;\def\magenta{\color{magenta}}&#10;\def\cyan{\color{cyan}}&#10;\def\violet{\color[rgb]{0.25,0.00,0.50}}&#10;&#10;\newtheorem{theorem}{{\red Theorem}}&#10;&#10;\setlength{\textwidth}{27cm}&#10;&#10;\begin{document}&#10;&#10;{\bf \blue Remark. }Both conditions include the notion of a homogeneous hypersurface&#10;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848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749461</TotalTime>
  <Words>204</Words>
  <Application>Microsoft Office PowerPoint</Application>
  <PresentationFormat>Presentación en pantalla (4:3)</PresentationFormat>
  <Paragraphs>80</Paragraphs>
  <Slides>17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Principal curvatures of isoparametric hypersurfaces in complex hyperbolic spaces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isoparametric hypersurfaces in complex hyperbolic spaces</dc:title>
  <dc:creator>Miguel</dc:creator>
  <cp:lastModifiedBy>Miguel</cp:lastModifiedBy>
  <cp:revision>542</cp:revision>
  <dcterms:created xsi:type="dcterms:W3CDTF">2010-06-26T16:21:33Z</dcterms:created>
  <dcterms:modified xsi:type="dcterms:W3CDTF">2010-12-15T21:48:08Z</dcterms:modified>
</cp:coreProperties>
</file>